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0" r:id="rId2"/>
    <p:sldMasterId id="2147483672" r:id="rId3"/>
  </p:sldMasterIdLst>
  <p:notesMasterIdLst>
    <p:notesMasterId r:id="rId59"/>
  </p:notesMasterIdLst>
  <p:sldIdLst>
    <p:sldId id="363" r:id="rId4"/>
    <p:sldId id="520" r:id="rId5"/>
    <p:sldId id="609" r:id="rId6"/>
    <p:sldId id="663" r:id="rId7"/>
    <p:sldId id="2079" r:id="rId8"/>
    <p:sldId id="2080" r:id="rId9"/>
    <p:sldId id="2081" r:id="rId10"/>
    <p:sldId id="2082" r:id="rId11"/>
    <p:sldId id="2083" r:id="rId12"/>
    <p:sldId id="2084" r:id="rId13"/>
    <p:sldId id="2110" r:id="rId14"/>
    <p:sldId id="2095" r:id="rId15"/>
    <p:sldId id="2085" r:id="rId16"/>
    <p:sldId id="2097" r:id="rId17"/>
    <p:sldId id="2089" r:id="rId18"/>
    <p:sldId id="2116" r:id="rId19"/>
    <p:sldId id="2090" r:id="rId20"/>
    <p:sldId id="2091" r:id="rId21"/>
    <p:sldId id="2092" r:id="rId22"/>
    <p:sldId id="2113" r:id="rId23"/>
    <p:sldId id="2122" r:id="rId24"/>
    <p:sldId id="2123" r:id="rId25"/>
    <p:sldId id="2124" r:id="rId26"/>
    <p:sldId id="2125" r:id="rId27"/>
    <p:sldId id="2093" r:id="rId28"/>
    <p:sldId id="2111" r:id="rId29"/>
    <p:sldId id="2102" r:id="rId30"/>
    <p:sldId id="2127" r:id="rId31"/>
    <p:sldId id="2128" r:id="rId32"/>
    <p:sldId id="2129" r:id="rId33"/>
    <p:sldId id="2131" r:id="rId34"/>
    <p:sldId id="2096" r:id="rId35"/>
    <p:sldId id="2086" r:id="rId36"/>
    <p:sldId id="2099" r:id="rId37"/>
    <p:sldId id="2118" r:id="rId38"/>
    <p:sldId id="2130" r:id="rId39"/>
    <p:sldId id="2100" r:id="rId40"/>
    <p:sldId id="2087" r:id="rId41"/>
    <p:sldId id="2119" r:id="rId42"/>
    <p:sldId id="2088" r:id="rId43"/>
    <p:sldId id="2098" r:id="rId44"/>
    <p:sldId id="2120" r:id="rId45"/>
    <p:sldId id="2103" r:id="rId46"/>
    <p:sldId id="2104" r:id="rId47"/>
    <p:sldId id="2105" r:id="rId48"/>
    <p:sldId id="2108" r:id="rId49"/>
    <p:sldId id="2106" r:id="rId50"/>
    <p:sldId id="2109" r:id="rId51"/>
    <p:sldId id="2107" r:id="rId52"/>
    <p:sldId id="2094" r:id="rId53"/>
    <p:sldId id="2121" r:id="rId54"/>
    <p:sldId id="658" r:id="rId55"/>
    <p:sldId id="2117" r:id="rId56"/>
    <p:sldId id="273" r:id="rId57"/>
    <p:sldId id="292" r:id="rId58"/>
  </p:sldIdLst>
  <p:sldSz cx="12192000" cy="6858000"/>
  <p:notesSz cx="6858000" cy="9144000"/>
  <p:embeddedFontLst>
    <p:embeddedFont>
      <p:font typeface="Cambria Math" panose="02040503050406030204" pitchFamily="18" charset="0"/>
      <p:regular r:id="rId60"/>
    </p:embeddedFont>
    <p:embeddedFont>
      <p:font typeface="Fira Sans" panose="020B0503050000020004" pitchFamily="34" charset="0"/>
      <p:regular r:id="rId61"/>
      <p:bold r:id="rId62"/>
      <p:italic r:id="rId63"/>
      <p:boldItalic r:id="rId64"/>
    </p:embeddedFont>
    <p:embeddedFont>
      <p:font typeface="plusjakartasans" pitchFamily="2" charset="77"/>
      <p:regular r:id="rId65"/>
      <p:bold r:id="rId66"/>
    </p:embeddedFont>
  </p:embeddedFontLst>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073A0DAA-6AF3-43AB-8588-CEC1D06C72B9}"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7E7E7"/>
          </a:solidFill>
        </a:fill>
      </a:tcStyle>
    </a:wholeTbl>
    <a:band1H>
      <a:tcStyle>
        <a:tcBdr/>
        <a:fill>
          <a:solidFill>
            <a:srgbClr val="CBCBCB"/>
          </a:solidFill>
        </a:fill>
      </a:tcStyle>
    </a:band1H>
    <a:band2H>
      <a:tcStyle>
        <a:tcBdr/>
      </a:tcStyle>
    </a:band2H>
    <a:band1V>
      <a:tcStyle>
        <a:tcBdr/>
        <a:fill>
          <a:solidFill>
            <a:srgbClr val="CBCBCB"/>
          </a:solidFill>
        </a:fill>
      </a:tcStyle>
    </a:band1V>
    <a:band2V>
      <a:tcStyle>
        <a:tcBdr/>
      </a:tcStyle>
    </a:band2V>
    <a:lastCol>
      <a:tcTxStyle b="on">
        <a:font>
          <a:latin typeface="+mn-lt"/>
          <a:ea typeface="+mn-ea"/>
          <a:cs typeface="+mn-cs"/>
        </a:font>
        <a:srgbClr val="FFFFFF"/>
      </a:tcTxStyle>
      <a:tcStyle>
        <a:tcBdr/>
        <a:fill>
          <a:solidFill>
            <a:srgbClr val="000000"/>
          </a:solidFill>
        </a:fill>
      </a:tcStyle>
    </a:lastCol>
    <a:firstCol>
      <a:tcTxStyle b="on">
        <a:font>
          <a:latin typeface="+mn-lt"/>
          <a:ea typeface="+mn-ea"/>
          <a:cs typeface="+mn-cs"/>
        </a:font>
        <a:srgbClr val="FFFFFF"/>
      </a:tcTxStyle>
      <a:tcStyle>
        <a:tcBdr/>
        <a:fill>
          <a:solidFill>
            <a:srgbClr val="000000"/>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000000"/>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000000"/>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86"/>
    <p:restoredTop sz="78767"/>
  </p:normalViewPr>
  <p:slideViewPr>
    <p:cSldViewPr snapToGrid="0">
      <p:cViewPr varScale="1">
        <p:scale>
          <a:sx n="99" d="100"/>
          <a:sy n="99" d="100"/>
        </p:scale>
        <p:origin x="1104" y="168"/>
      </p:cViewPr>
      <p:guideLst/>
    </p:cSldViewPr>
  </p:slideViewPr>
  <p:outlineViewPr>
    <p:cViewPr>
      <p:scale>
        <a:sx n="33" d="100"/>
        <a:sy n="33" d="100"/>
      </p:scale>
      <p:origin x="0" y="-1616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4.fntdata"/><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7.fntdata"/><Relationship Id="rId5" Type="http://schemas.openxmlformats.org/officeDocument/2006/relationships/slide" Target="slides/slide2.xml"/><Relationship Id="rId61" Type="http://schemas.openxmlformats.org/officeDocument/2006/relationships/font" Target="fonts/font2.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5.fntdata"/><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3.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E9B76C6-9391-47F5-B15C-88D495FB9A95}"/>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3" name="Date Placeholder 2">
            <a:extLst>
              <a:ext uri="{FF2B5EF4-FFF2-40B4-BE49-F238E27FC236}">
                <a16:creationId xmlns:a16="http://schemas.microsoft.com/office/drawing/2014/main" id="{5CE78B59-03DE-431C-A8FF-DF85B57B7C4E}"/>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4763329C-2BA7-49E5-9182-310C7B3CFD20}" type="datetime1">
              <a:rPr lang="en-GB"/>
              <a:pPr lvl="0"/>
              <a:t>09/07/2025</a:t>
            </a:fld>
            <a:endParaRPr lang="en-GB"/>
          </a:p>
        </p:txBody>
      </p:sp>
      <p:sp>
        <p:nvSpPr>
          <p:cNvPr id="4" name="Slide Image Placeholder 3">
            <a:extLst>
              <a:ext uri="{FF2B5EF4-FFF2-40B4-BE49-F238E27FC236}">
                <a16:creationId xmlns:a16="http://schemas.microsoft.com/office/drawing/2014/main" id="{84C8C93B-B35A-4A69-A8D0-6FC49D836A7F}"/>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9CBC9F58-08E9-4159-929F-93022D6CD80D}"/>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a:extLst>
              <a:ext uri="{FF2B5EF4-FFF2-40B4-BE49-F238E27FC236}">
                <a16:creationId xmlns:a16="http://schemas.microsoft.com/office/drawing/2014/main" id="{6E7E029D-3528-48C5-B0FC-1AAD9EA7F59E}"/>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7" name="Slide Number Placeholder 6">
            <a:extLst>
              <a:ext uri="{FF2B5EF4-FFF2-40B4-BE49-F238E27FC236}">
                <a16:creationId xmlns:a16="http://schemas.microsoft.com/office/drawing/2014/main" id="{EC962000-2FE7-4DDD-8A7A-558DD2A3B888}"/>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D05D295E-7C44-4068-8D9B-DF3E542C2932}" type="slidenum">
              <a:t>‹#›</a:t>
            </a:fld>
            <a:endParaRPr lang="en-GB"/>
          </a:p>
        </p:txBody>
      </p:sp>
    </p:spTree>
    <p:extLst>
      <p:ext uri="{BB962C8B-B14F-4D97-AF65-F5344CB8AC3E}">
        <p14:creationId xmlns:p14="http://schemas.microsoft.com/office/powerpoint/2010/main" val="255411798"/>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BBD12-60E1-82F1-C95F-C5EBD4BBC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04957E-A740-E27F-96B6-87A8816B0C3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C8A42F1-32A7-1A7A-8229-1CAF0BAA47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latin typeface="plusjakartasans"/>
              </a:rPr>
              <a:t>Video by Google DeepMind from </a:t>
            </a:r>
            <a:r>
              <a:rPr lang="en-GB" b="0" i="0" u="none" strike="noStrike" dirty="0" err="1">
                <a:solidFill>
                  <a:srgbClr val="000000"/>
                </a:solidFill>
                <a:effectLst/>
                <a:latin typeface="plusjakartasans"/>
              </a:rPr>
              <a:t>Pexels</a:t>
            </a:r>
            <a:r>
              <a:rPr lang="en-GB" b="0" i="0" u="none" strike="noStrike" dirty="0">
                <a:solidFill>
                  <a:srgbClr val="000000"/>
                </a:solidFill>
                <a:effectLst/>
                <a:latin typeface="plusjakartasans"/>
              </a:rPr>
              <a:t>: https://</a:t>
            </a:r>
            <a:r>
              <a:rPr lang="en-GB" b="0" i="0" u="none" strike="noStrike" dirty="0" err="1">
                <a:solidFill>
                  <a:srgbClr val="000000"/>
                </a:solidFill>
                <a:effectLst/>
                <a:latin typeface="plusjakartasans"/>
              </a:rPr>
              <a:t>www.pexels.com</a:t>
            </a:r>
            <a:r>
              <a:rPr lang="en-GB" b="0" i="0" u="none" strike="noStrike" dirty="0">
                <a:solidFill>
                  <a:srgbClr val="000000"/>
                </a:solidFill>
                <a:effectLst/>
                <a:latin typeface="plusjakartasans"/>
              </a:rPr>
              <a:t>/video/an-artist-s-animation-of-artificial-intelligence-ai-this-video-depicts-language-models-which-generate-text-it-was-created-by-wes-cockx-as-part-of-the-visualising-ai-project-launched-by-18069700/</a:t>
            </a:r>
            <a:endParaRPr lang="en-NL" dirty="0"/>
          </a:p>
        </p:txBody>
      </p:sp>
      <p:sp>
        <p:nvSpPr>
          <p:cNvPr id="4" name="Slide Number Placeholder 3">
            <a:extLst>
              <a:ext uri="{FF2B5EF4-FFF2-40B4-BE49-F238E27FC236}">
                <a16:creationId xmlns:a16="http://schemas.microsoft.com/office/drawing/2014/main" id="{5634F6B9-BF93-77AB-1311-A4DB86A2BDA5}"/>
              </a:ext>
            </a:extLst>
          </p:cNvPr>
          <p:cNvSpPr>
            <a:spLocks noGrp="1"/>
          </p:cNvSpPr>
          <p:nvPr>
            <p:ph type="sldNum" sz="quarter" idx="5"/>
          </p:nvPr>
        </p:nvSpPr>
        <p:spPr/>
        <p:txBody>
          <a:bodyPr/>
          <a:lstStyle/>
          <a:p>
            <a:pPr lvl="0"/>
            <a:fld id="{D05D295E-7C44-4068-8D9B-DF3E542C2932}" type="slidenum">
              <a:rPr lang="en-NL" smtClean="0"/>
              <a:t>1</a:t>
            </a:fld>
            <a:endParaRPr lang="en-NL"/>
          </a:p>
        </p:txBody>
      </p:sp>
    </p:spTree>
    <p:extLst>
      <p:ext uri="{BB962C8B-B14F-4D97-AF65-F5344CB8AC3E}">
        <p14:creationId xmlns:p14="http://schemas.microsoft.com/office/powerpoint/2010/main" val="2916520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F64ED-F448-6333-6EB6-8FD03A8DDB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C7E6B3-D4A6-8295-73D7-EA7DBBCCF92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78EB6C4-F324-F7E3-3BFA-F03F527A2E59}"/>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70185CA0-AD6E-4D72-F79A-FF7AF26A37EE}"/>
              </a:ext>
            </a:extLst>
          </p:cNvPr>
          <p:cNvSpPr>
            <a:spLocks noGrp="1"/>
          </p:cNvSpPr>
          <p:nvPr>
            <p:ph type="sldNum" sz="quarter" idx="5"/>
          </p:nvPr>
        </p:nvSpPr>
        <p:spPr/>
        <p:txBody>
          <a:bodyPr/>
          <a:lstStyle/>
          <a:p>
            <a:pPr lvl="0"/>
            <a:fld id="{D05D295E-7C44-4068-8D9B-DF3E542C2932}" type="slidenum">
              <a:rPr lang="en-NL" smtClean="0"/>
              <a:t>23</a:t>
            </a:fld>
            <a:endParaRPr lang="en-NL"/>
          </a:p>
        </p:txBody>
      </p:sp>
    </p:spTree>
    <p:extLst>
      <p:ext uri="{BB962C8B-B14F-4D97-AF65-F5344CB8AC3E}">
        <p14:creationId xmlns:p14="http://schemas.microsoft.com/office/powerpoint/2010/main" val="3949681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7BFFA-0689-7B6A-ACD5-574E06676E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C5051-9026-60EC-29D7-4760101A442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4E4BE31-90C8-AE95-DCB0-A063E3AF0C9B}"/>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4E336FD4-272A-0776-27E0-2AB82EB16992}"/>
              </a:ext>
            </a:extLst>
          </p:cNvPr>
          <p:cNvSpPr>
            <a:spLocks noGrp="1"/>
          </p:cNvSpPr>
          <p:nvPr>
            <p:ph type="sldNum" sz="quarter" idx="5"/>
          </p:nvPr>
        </p:nvSpPr>
        <p:spPr/>
        <p:txBody>
          <a:bodyPr/>
          <a:lstStyle/>
          <a:p>
            <a:pPr lvl="0"/>
            <a:fld id="{D05D295E-7C44-4068-8D9B-DF3E542C2932}" type="slidenum">
              <a:rPr lang="en-NL" smtClean="0"/>
              <a:t>24</a:t>
            </a:fld>
            <a:endParaRPr lang="en-NL"/>
          </a:p>
        </p:txBody>
      </p:sp>
    </p:spTree>
    <p:extLst>
      <p:ext uri="{BB962C8B-B14F-4D97-AF65-F5344CB8AC3E}">
        <p14:creationId xmlns:p14="http://schemas.microsoft.com/office/powerpoint/2010/main" val="4017801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1" i="0" u="none" strike="noStrike" dirty="0">
                <a:solidFill>
                  <a:srgbClr val="000000"/>
                </a:solidFill>
                <a:effectLst/>
              </a:rPr>
              <a:t>Information Gain (IG)</a:t>
            </a:r>
            <a:r>
              <a:rPr lang="en-GB" b="0" i="0" u="none" strike="noStrike" dirty="0">
                <a:solidFill>
                  <a:srgbClr val="000000"/>
                </a:solidFill>
                <a:effectLst/>
                <a:latin typeface="-webkit-standard"/>
              </a:rPr>
              <a:t> is a measure used in feature selection to determine how much a given feature </a:t>
            </a:r>
            <a:r>
              <a:rPr lang="en-GB" b="1" i="0" u="none" strike="noStrike" dirty="0">
                <a:solidFill>
                  <a:srgbClr val="000000"/>
                </a:solidFill>
                <a:effectLst/>
              </a:rPr>
              <a:t>reduces uncertainty</a:t>
            </a:r>
            <a:r>
              <a:rPr lang="en-GB" b="0" i="0" u="none" strike="noStrike" dirty="0">
                <a:solidFill>
                  <a:srgbClr val="000000"/>
                </a:solidFill>
                <a:effectLst/>
                <a:latin typeface="-webkit-standard"/>
              </a:rPr>
              <a:t> (entropy) in a classification problem. It helps identify the most informative features for the model.</a:t>
            </a:r>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25</a:t>
            </a:fld>
            <a:endParaRPr lang="en-NL"/>
          </a:p>
        </p:txBody>
      </p:sp>
    </p:spTree>
    <p:extLst>
      <p:ext uri="{BB962C8B-B14F-4D97-AF65-F5344CB8AC3E}">
        <p14:creationId xmlns:p14="http://schemas.microsoft.com/office/powerpoint/2010/main" val="252989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Chi-Square (</a:t>
            </a:r>
            <a:r>
              <a:rPr lang="el-GR" b="0" i="0" u="none" strike="noStrike" dirty="0">
                <a:solidFill>
                  <a:srgbClr val="000000"/>
                </a:solidFill>
                <a:effectLst/>
              </a:rPr>
              <a:t>χ2</a:t>
            </a:r>
            <a:r>
              <a:rPr lang="el-GR" b="0" i="0" u="none" strike="noStrike" dirty="0">
                <a:solidFill>
                  <a:srgbClr val="000000"/>
                </a:solidFill>
                <a:effectLst/>
                <a:latin typeface="-webkit-standard"/>
              </a:rPr>
              <a:t>)</a:t>
            </a:r>
            <a:r>
              <a:rPr lang="en-GB" b="0" i="0" u="none" strike="noStrike" dirty="0">
                <a:solidFill>
                  <a:srgbClr val="000000"/>
                </a:solidFill>
                <a:effectLst/>
                <a:latin typeface="-webkit-standard"/>
              </a:rPr>
              <a:t>:</a:t>
            </a:r>
          </a:p>
          <a:p>
            <a:r>
              <a:rPr lang="en-GB" b="0" i="0" u="none" strike="noStrike" dirty="0">
                <a:solidFill>
                  <a:srgbClr val="000000"/>
                </a:solidFill>
                <a:effectLst/>
                <a:latin typeface="-webkit-standard"/>
              </a:rPr>
              <a:t>It measures </a:t>
            </a:r>
            <a:r>
              <a:rPr lang="en-GB" b="1" i="0" u="none" strike="noStrike" dirty="0">
                <a:solidFill>
                  <a:srgbClr val="000000"/>
                </a:solidFill>
                <a:effectLst/>
              </a:rPr>
              <a:t>the dependence between a feature (word) and the class label</a:t>
            </a:r>
            <a:r>
              <a:rPr lang="en-GB" b="0" i="0" u="none" strike="noStrike" dirty="0">
                <a:solidFill>
                  <a:srgbClr val="000000"/>
                </a:solidFill>
                <a:effectLst/>
                <a:latin typeface="-webkit-standard"/>
              </a:rPr>
              <a:t> (e.g., spam vs. not spam). A </a:t>
            </a:r>
            <a:r>
              <a:rPr lang="en-GB" b="1" i="0" u="none" strike="noStrike" dirty="0">
                <a:solidFill>
                  <a:srgbClr val="000000"/>
                </a:solidFill>
                <a:effectLst/>
              </a:rPr>
              <a:t>higher </a:t>
            </a:r>
            <a:r>
              <a:rPr lang="el-GR" b="1" i="0" u="none" strike="noStrike" dirty="0">
                <a:solidFill>
                  <a:srgbClr val="000000"/>
                </a:solidFill>
                <a:effectLst/>
              </a:rPr>
              <a:t>χ2</a:t>
            </a:r>
            <a:r>
              <a:rPr lang="en-GB" b="1" i="0" u="none" strike="noStrike" dirty="0">
                <a:solidFill>
                  <a:srgbClr val="000000"/>
                </a:solidFill>
                <a:effectLst/>
              </a:rPr>
              <a:t>score</a:t>
            </a:r>
            <a:r>
              <a:rPr lang="en-GB" b="0" i="0" u="none" strike="noStrike" dirty="0">
                <a:solidFill>
                  <a:srgbClr val="000000"/>
                </a:solidFill>
                <a:effectLst/>
                <a:latin typeface="-webkit-standard"/>
              </a:rPr>
              <a:t> means the word is more </a:t>
            </a:r>
            <a:r>
              <a:rPr lang="en-GB" b="1" i="0" u="none" strike="noStrike" dirty="0">
                <a:solidFill>
                  <a:srgbClr val="000000"/>
                </a:solidFill>
                <a:effectLst/>
              </a:rPr>
              <a:t>strongly associated</a:t>
            </a:r>
            <a:r>
              <a:rPr lang="en-GB" b="0" i="0" u="none" strike="noStrike" dirty="0">
                <a:solidFill>
                  <a:srgbClr val="000000"/>
                </a:solidFill>
                <a:effectLst/>
                <a:latin typeface="-webkit-standard"/>
              </a:rPr>
              <a:t> with the class.</a:t>
            </a:r>
            <a:r>
              <a:rPr lang="el-GR" b="0" i="0" u="none" strike="noStrike" dirty="0">
                <a:solidFill>
                  <a:srgbClr val="000000"/>
                </a:solidFill>
                <a:effectLst/>
                <a:latin typeface="-webkit-standard"/>
              </a:rPr>
              <a:t> </a:t>
            </a:r>
            <a:endParaRPr lang="en-GB" b="0" i="0" u="none" strike="noStrike" dirty="0">
              <a:solidFill>
                <a:srgbClr val="000000"/>
              </a:solidFill>
              <a:effectLst/>
              <a:latin typeface="-webkit-standard"/>
            </a:endParaRPr>
          </a:p>
          <a:p>
            <a:endParaRPr lang="en-GB" b="0" i="0" u="none" strike="noStrike" dirty="0">
              <a:solidFill>
                <a:srgbClr val="000000"/>
              </a:solidFill>
              <a:effectLst/>
              <a:latin typeface="-webkit-standard"/>
            </a:endParaRPr>
          </a:p>
          <a:p>
            <a:r>
              <a:rPr lang="en-GB" dirty="0"/>
              <a:t>If a term </a:t>
            </a:r>
            <a:r>
              <a:rPr lang="en-GB" dirty="0" err="1"/>
              <a:t>tt</a:t>
            </a:r>
            <a:r>
              <a:rPr lang="en-GB" dirty="0"/>
              <a:t> is strongly associated with a particular class (e.g., "free" with spam), the </a:t>
            </a:r>
            <a:r>
              <a:rPr lang="en-GB" b="1" dirty="0"/>
              <a:t>Chi-Square score </a:t>
            </a:r>
            <a:r>
              <a:rPr lang="el-GR" b="1" dirty="0"/>
              <a:t>χ2(</a:t>
            </a:r>
            <a:r>
              <a:rPr lang="en-GB" b="1" dirty="0" err="1"/>
              <a:t>c,t</a:t>
            </a:r>
            <a:r>
              <a:rPr lang="en-GB" b="1" dirty="0"/>
              <a:t>)</a:t>
            </a:r>
            <a:r>
              <a:rPr lang="el-GR" b="1" dirty="0"/>
              <a:t>χ2(</a:t>
            </a:r>
            <a:r>
              <a:rPr lang="en-GB" b="1" dirty="0" err="1"/>
              <a:t>c,t</a:t>
            </a:r>
            <a:r>
              <a:rPr lang="en-GB" b="1" dirty="0"/>
              <a:t>)will be </a:t>
            </a:r>
            <a:r>
              <a:rPr lang="en-GB" b="1" dirty="0" err="1"/>
              <a:t>high</a:t>
            </a:r>
            <a:r>
              <a:rPr lang="en-GB" dirty="0" err="1"/>
              <a:t>.However</a:t>
            </a:r>
            <a:r>
              <a:rPr lang="en-GB" dirty="0"/>
              <a:t>, if the class is very rare (low p(c)p(c)), the contribution is </a:t>
            </a:r>
            <a:r>
              <a:rPr lang="en-GB" b="1" dirty="0" err="1"/>
              <a:t>downweighted</a:t>
            </a:r>
            <a:r>
              <a:rPr lang="en-GB" dirty="0"/>
              <a:t> to prevent rare classes from dominating the </a:t>
            </a:r>
            <a:r>
              <a:rPr lang="en-GB" dirty="0" err="1"/>
              <a:t>selection.This</a:t>
            </a:r>
            <a:r>
              <a:rPr lang="en-GB" dirty="0"/>
              <a:t> ensures that the final </a:t>
            </a:r>
            <a:r>
              <a:rPr lang="en-GB" b="1" dirty="0"/>
              <a:t>feature importance score</a:t>
            </a:r>
            <a:r>
              <a:rPr lang="en-GB" dirty="0"/>
              <a:t> </a:t>
            </a:r>
            <a:r>
              <a:rPr lang="el-GR" dirty="0"/>
              <a:t>χ2χ2 </a:t>
            </a:r>
            <a:r>
              <a:rPr lang="en-GB" dirty="0"/>
              <a:t>is a </a:t>
            </a:r>
            <a:r>
              <a:rPr lang="en-GB" b="1" dirty="0"/>
              <a:t>balanced measure</a:t>
            </a:r>
            <a:r>
              <a:rPr lang="en-GB" dirty="0"/>
              <a:t> across all classes.</a:t>
            </a:r>
            <a:endParaRPr lang="en-NL" dirty="0"/>
          </a:p>
          <a:p>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26</a:t>
            </a:fld>
            <a:endParaRPr lang="en-NL"/>
          </a:p>
        </p:txBody>
      </p:sp>
    </p:spTree>
    <p:extLst>
      <p:ext uri="{BB962C8B-B14F-4D97-AF65-F5344CB8AC3E}">
        <p14:creationId xmlns:p14="http://schemas.microsoft.com/office/powerpoint/2010/main" val="3165078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Mutual Information measures how much knowing a feature (e.g., a word appearing in an email) </a:t>
            </a:r>
            <a:r>
              <a:rPr lang="en-GB" b="1" i="0" u="none" strike="noStrike" dirty="0">
                <a:solidFill>
                  <a:srgbClr val="000000"/>
                </a:solidFill>
                <a:effectLst/>
              </a:rPr>
              <a:t>reduces uncertainty </a:t>
            </a:r>
            <a:r>
              <a:rPr lang="en-GB" b="0" i="0" u="none" strike="noStrike" dirty="0">
                <a:solidFill>
                  <a:srgbClr val="000000"/>
                </a:solidFill>
                <a:effectLst/>
                <a:latin typeface="-webkit-standard"/>
              </a:rPr>
              <a:t>about the class (e.g., whether the email is spam). </a:t>
            </a:r>
          </a:p>
          <a:p>
            <a:endParaRPr lang="en-GB" b="1" dirty="0"/>
          </a:p>
          <a:p>
            <a:r>
              <a:rPr lang="en-GB" b="1" dirty="0"/>
              <a:t>High MI</a:t>
            </a:r>
            <a:r>
              <a:rPr lang="en-GB" dirty="0"/>
              <a:t> means the feature strongly affects classification.</a:t>
            </a:r>
          </a:p>
          <a:p>
            <a:r>
              <a:rPr lang="en-GB" b="1" dirty="0"/>
              <a:t>Low MI</a:t>
            </a:r>
            <a:r>
              <a:rPr lang="en-GB" dirty="0"/>
              <a:t> means the feature is almost independent of the class.</a:t>
            </a:r>
          </a:p>
          <a:p>
            <a:endParaRPr lang="en-GB" dirty="0"/>
          </a:p>
          <a:p>
            <a:r>
              <a:rPr lang="en-GB" b="0" i="0" u="none" strike="noStrike" dirty="0">
                <a:solidFill>
                  <a:srgbClr val="000000"/>
                </a:solidFill>
                <a:effectLst/>
                <a:latin typeface="-webkit-standard"/>
              </a:rPr>
              <a:t>The </a:t>
            </a:r>
            <a:r>
              <a:rPr lang="en-GB" b="1" i="0" u="none" strike="noStrike" dirty="0">
                <a:solidFill>
                  <a:srgbClr val="000000"/>
                </a:solidFill>
                <a:effectLst/>
              </a:rPr>
              <a:t>Odds Ratio (OR)</a:t>
            </a:r>
            <a:r>
              <a:rPr lang="en-GB" b="0" i="0" u="none" strike="noStrike" dirty="0">
                <a:solidFill>
                  <a:srgbClr val="000000"/>
                </a:solidFill>
                <a:effectLst/>
                <a:latin typeface="-webkit-standard"/>
              </a:rPr>
              <a:t> measures how much </a:t>
            </a:r>
            <a:r>
              <a:rPr lang="en-GB" b="1" i="0" u="none" strike="noStrike" dirty="0">
                <a:solidFill>
                  <a:srgbClr val="000000"/>
                </a:solidFill>
                <a:effectLst/>
              </a:rPr>
              <a:t>more likely</a:t>
            </a:r>
            <a:r>
              <a:rPr lang="en-GB" b="0" i="0" u="none" strike="noStrike" dirty="0">
                <a:solidFill>
                  <a:srgbClr val="000000"/>
                </a:solidFill>
                <a:effectLst/>
                <a:latin typeface="-webkit-standard"/>
              </a:rPr>
              <a:t> a feature appears in one class versus another.</a:t>
            </a:r>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27</a:t>
            </a:fld>
            <a:endParaRPr lang="en-NL"/>
          </a:p>
        </p:txBody>
      </p:sp>
    </p:spTree>
    <p:extLst>
      <p:ext uri="{BB962C8B-B14F-4D97-AF65-F5344CB8AC3E}">
        <p14:creationId xmlns:p14="http://schemas.microsoft.com/office/powerpoint/2010/main" val="526895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28</a:t>
            </a:fld>
            <a:endParaRPr lang="en-NL"/>
          </a:p>
        </p:txBody>
      </p:sp>
    </p:spTree>
    <p:extLst>
      <p:ext uri="{BB962C8B-B14F-4D97-AF65-F5344CB8AC3E}">
        <p14:creationId xmlns:p14="http://schemas.microsoft.com/office/powerpoint/2010/main" val="2830749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CF30E-1A39-76E3-0DC2-6D309509D6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88991-B1D0-7D71-D4B8-1F3F019CEAF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FD67EAA-DF8B-DA11-E361-A287F720C76E}"/>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71F51AF7-8C2C-7085-535A-862196577CE6}"/>
              </a:ext>
            </a:extLst>
          </p:cNvPr>
          <p:cNvSpPr>
            <a:spLocks noGrp="1"/>
          </p:cNvSpPr>
          <p:nvPr>
            <p:ph type="sldNum" sz="quarter" idx="5"/>
          </p:nvPr>
        </p:nvSpPr>
        <p:spPr/>
        <p:txBody>
          <a:bodyPr/>
          <a:lstStyle/>
          <a:p>
            <a:pPr lvl="0"/>
            <a:fld id="{D05D295E-7C44-4068-8D9B-DF3E542C2932}" type="slidenum">
              <a:rPr lang="en-NL" smtClean="0"/>
              <a:t>29</a:t>
            </a:fld>
            <a:endParaRPr lang="en-NL"/>
          </a:p>
        </p:txBody>
      </p:sp>
    </p:spTree>
    <p:extLst>
      <p:ext uri="{BB962C8B-B14F-4D97-AF65-F5344CB8AC3E}">
        <p14:creationId xmlns:p14="http://schemas.microsoft.com/office/powerpoint/2010/main" val="1861823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9F7BE-282D-8028-7F58-9AE754E7B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9D97E-0DFC-FD14-FEED-235169B8F45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8701FA8-006E-E18F-D1FD-50C6A32956BF}"/>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34128F55-2FDC-021E-5BF4-E18149FD50A6}"/>
              </a:ext>
            </a:extLst>
          </p:cNvPr>
          <p:cNvSpPr>
            <a:spLocks noGrp="1"/>
          </p:cNvSpPr>
          <p:nvPr>
            <p:ph type="sldNum" sz="quarter" idx="5"/>
          </p:nvPr>
        </p:nvSpPr>
        <p:spPr/>
        <p:txBody>
          <a:bodyPr/>
          <a:lstStyle/>
          <a:p>
            <a:pPr lvl="0"/>
            <a:fld id="{D05D295E-7C44-4068-8D9B-DF3E542C2932}" type="slidenum">
              <a:rPr lang="en-NL" smtClean="0"/>
              <a:t>30</a:t>
            </a:fld>
            <a:endParaRPr lang="en-NL"/>
          </a:p>
        </p:txBody>
      </p:sp>
    </p:spTree>
    <p:extLst>
      <p:ext uri="{BB962C8B-B14F-4D97-AF65-F5344CB8AC3E}">
        <p14:creationId xmlns:p14="http://schemas.microsoft.com/office/powerpoint/2010/main" val="2098330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rPr>
              <a:t>The wrapper method in feature selection is an approach that relies on using a predictive model to assess the significance of different subsets of features. It involves selecting and evaluating the effectiveness of combinations of features directly based on the performance they produce when applied to a specific model. This method "wraps" around the learning algorithm, hence the name. </a:t>
            </a:r>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33</a:t>
            </a:fld>
            <a:endParaRPr lang="en-NL"/>
          </a:p>
        </p:txBody>
      </p:sp>
    </p:spTree>
    <p:extLst>
      <p:ext uri="{BB962C8B-B14F-4D97-AF65-F5344CB8AC3E}">
        <p14:creationId xmlns:p14="http://schemas.microsoft.com/office/powerpoint/2010/main" val="885531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rPr>
              <a:t>NP (nondeterministic polynomial time). :</a:t>
            </a:r>
          </a:p>
          <a:p>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37</a:t>
            </a:fld>
            <a:endParaRPr lang="en-NL"/>
          </a:p>
        </p:txBody>
      </p:sp>
    </p:spTree>
    <p:extLst>
      <p:ext uri="{BB962C8B-B14F-4D97-AF65-F5344CB8AC3E}">
        <p14:creationId xmlns:p14="http://schemas.microsoft.com/office/powerpoint/2010/main" val="1181763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1" i="0" u="none" strike="noStrike" dirty="0">
                <a:solidFill>
                  <a:srgbClr val="202020"/>
                </a:solidFill>
                <a:effectLst/>
                <a:latin typeface="Helvetica" pitchFamily="2" charset="0"/>
              </a:rPr>
              <a:t>Newsgroups: The classification accuracy values of the five feature selection methods when using the Multinomial NB classifier. </a:t>
            </a:r>
            <a:r>
              <a:rPr lang="en-GB" b="0" i="0" u="none" strike="noStrike" dirty="0">
                <a:solidFill>
                  <a:srgbClr val="202020"/>
                </a:solidFill>
                <a:effectLst/>
                <a:latin typeface="Helvetica" pitchFamily="2" charset="0"/>
              </a:rPr>
              <a:t>All of the methods obtained better results when the size of the training set increased. </a:t>
            </a:r>
            <a:endParaRPr lang="en-GB" b="1" i="0" u="none" strike="noStrike" dirty="0">
              <a:solidFill>
                <a:srgbClr val="202020"/>
              </a:solidFill>
              <a:effectLst/>
              <a:latin typeface="Helvetica" pitchFamily="2" charset="0"/>
            </a:endParaRPr>
          </a:p>
          <a:p>
            <a:r>
              <a:rPr lang="en-GB" b="1" i="0" u="none" strike="noStrike" dirty="0">
                <a:solidFill>
                  <a:srgbClr val="202020"/>
                </a:solidFill>
                <a:effectLst/>
                <a:latin typeface="Helvetica" pitchFamily="2" charset="0"/>
              </a:rPr>
              <a:t>Newsgroups: The classification accuracy values of the five feature selection methods when using the SVM classifier.</a:t>
            </a:r>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6</a:t>
            </a:fld>
            <a:endParaRPr lang="en-NL"/>
          </a:p>
        </p:txBody>
      </p:sp>
    </p:spTree>
    <p:extLst>
      <p:ext uri="{BB962C8B-B14F-4D97-AF65-F5344CB8AC3E}">
        <p14:creationId xmlns:p14="http://schemas.microsoft.com/office/powerpoint/2010/main" val="2001926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Exhaustive search: Evaluates all possible feature subsets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latin typeface="-webkit-standard"/>
              </a:rPr>
              <a:t>Greedy search: </a:t>
            </a:r>
            <a:r>
              <a:rPr lang="en-GB" b="0" i="0" u="none" strike="noStrike" dirty="0">
                <a:solidFill>
                  <a:srgbClr val="000000"/>
                </a:solidFill>
                <a:effectLst/>
              </a:rPr>
              <a:t>A faster alternative to exhaustive search, but it does not guarantee the </a:t>
            </a:r>
            <a:r>
              <a:rPr lang="en-GB" b="1" i="0" u="none" strike="noStrike" dirty="0">
                <a:solidFill>
                  <a:srgbClr val="000000"/>
                </a:solidFill>
                <a:effectLst/>
              </a:rPr>
              <a:t>global optimum</a:t>
            </a:r>
            <a:r>
              <a:rPr lang="en-GB" b="0" i="0" u="none" strike="noStrike" dirty="0">
                <a:solidFill>
                  <a:srgbClr val="000000"/>
                </a:solidFill>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404040"/>
                </a:solidFill>
                <a:latin typeface="Fira Sans" pitchFamily="34"/>
              </a:rPr>
              <a:t>Simulated annealing: </a:t>
            </a:r>
            <a:r>
              <a:rPr lang="en-GB" b="0" i="0" u="none" strike="noStrike" dirty="0">
                <a:solidFill>
                  <a:srgbClr val="000000"/>
                </a:solidFill>
                <a:effectLst/>
                <a:latin typeface="-webkit-standard"/>
              </a:rPr>
              <a:t>A </a:t>
            </a:r>
            <a:r>
              <a:rPr lang="en-GB" b="1" i="0" u="none" strike="noStrike" dirty="0">
                <a:solidFill>
                  <a:srgbClr val="000000"/>
                </a:solidFill>
                <a:effectLst/>
              </a:rPr>
              <a:t>probabilistic search algorithm (starts with random feature subset, makes random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404040"/>
                </a:solidFill>
                <a:latin typeface="Fira Sans" pitchFamily="34"/>
              </a:rPr>
              <a:t>Genetic algorithms: </a:t>
            </a:r>
            <a:r>
              <a:rPr lang="en-GB" b="0" i="0" u="none" strike="noStrike" dirty="0">
                <a:solidFill>
                  <a:srgbClr val="000000"/>
                </a:solidFill>
                <a:effectLst/>
                <a:latin typeface="-webkit-standard"/>
              </a:rPr>
              <a:t>Inspired by </a:t>
            </a:r>
            <a:r>
              <a:rPr lang="en-GB" b="1" i="0" u="none" strike="noStrike" dirty="0">
                <a:solidFill>
                  <a:srgbClr val="000000"/>
                </a:solidFill>
                <a:effectLst/>
              </a:rPr>
              <a:t>natural selection</a:t>
            </a:r>
            <a:r>
              <a:rPr lang="en-GB" b="0" i="0" u="none" strike="noStrike" dirty="0">
                <a:solidFill>
                  <a:srgbClr val="000000"/>
                </a:solidFill>
                <a:effectLst/>
                <a:latin typeface="-webkit-standard"/>
              </a:rPr>
              <a:t>, genetic algorithms evolve feature subsets over multiple generations to find the best one.</a:t>
            </a:r>
            <a:r>
              <a:rPr lang="en-GB" sz="1200" dirty="0">
                <a:solidFill>
                  <a:srgbClr val="404040"/>
                </a:solidFill>
                <a:latin typeface="Fira Sans" pitchFamily="34"/>
              </a:rPr>
              <a:t> </a:t>
            </a:r>
            <a:r>
              <a:rPr lang="en-GB" b="0" i="0" u="none" strike="noStrike" dirty="0">
                <a:solidFill>
                  <a:srgbClr val="000000"/>
                </a:solidFill>
                <a:effectLst/>
                <a:latin typeface="-webkit-standard"/>
              </a:rPr>
              <a:t>Start with </a:t>
            </a:r>
            <a:r>
              <a:rPr lang="en-GB" b="1" i="0" u="none" strike="noStrike" dirty="0">
                <a:solidFill>
                  <a:srgbClr val="000000"/>
                </a:solidFill>
                <a:effectLst/>
              </a:rPr>
              <a:t>random feature subsets</a:t>
            </a:r>
            <a:r>
              <a:rPr lang="en-GB" b="0" i="0" u="none" strike="noStrike" dirty="0">
                <a:solidFill>
                  <a:srgbClr val="000000"/>
                </a:solidFill>
                <a:effectLst/>
                <a:latin typeface="-webkit-standard"/>
              </a:rPr>
              <a:t> (population).</a:t>
            </a:r>
            <a:endParaRPr lang="en-GB" b="0" i="0" u="none" strike="noStrike" dirty="0">
              <a:solidFill>
                <a:srgbClr val="000000"/>
              </a:solidFill>
              <a:effectLst/>
            </a:endParaRPr>
          </a:p>
          <a:p>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40</a:t>
            </a:fld>
            <a:endParaRPr lang="en-NL"/>
          </a:p>
        </p:txBody>
      </p:sp>
    </p:spTree>
    <p:extLst>
      <p:ext uri="{BB962C8B-B14F-4D97-AF65-F5344CB8AC3E}">
        <p14:creationId xmlns:p14="http://schemas.microsoft.com/office/powerpoint/2010/main" val="4282696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B6B23-E71C-EC76-6390-CDC562678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3E6945-73C4-2766-074B-161B0A0F8C8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15F84C7-14DC-1722-2AAC-4FD40A29F3E0}"/>
              </a:ext>
            </a:extLst>
          </p:cNvPr>
          <p:cNvSpPr>
            <a:spLocks noGrp="1"/>
          </p:cNvSpPr>
          <p:nvPr>
            <p:ph type="body" idx="1"/>
          </p:nvPr>
        </p:nvSpPr>
        <p:spPr/>
        <p:txBody>
          <a:bodyPr/>
          <a:lstStyle/>
          <a:p>
            <a:r>
              <a:rPr lang="en-GB" b="1" i="0" u="none" strike="noStrike" dirty="0">
                <a:solidFill>
                  <a:srgbClr val="000000"/>
                </a:solidFill>
                <a:effectLst/>
              </a:rPr>
              <a:t>Embedded methods</a:t>
            </a:r>
            <a:r>
              <a:rPr lang="en-GB" b="0" i="0" u="none" strike="noStrike" dirty="0">
                <a:solidFill>
                  <a:srgbClr val="000000"/>
                </a:solidFill>
                <a:effectLst/>
                <a:latin typeface="-webkit-standard"/>
              </a:rPr>
              <a:t> combine feature selection with model training, meaning that the selection process happens as the model learns. These methods are more </a:t>
            </a:r>
            <a:r>
              <a:rPr lang="en-GB" b="1" i="0" u="none" strike="noStrike" dirty="0">
                <a:solidFill>
                  <a:srgbClr val="000000"/>
                </a:solidFill>
                <a:effectLst/>
              </a:rPr>
              <a:t>efficient than wrapper methods</a:t>
            </a:r>
            <a:r>
              <a:rPr lang="en-GB" b="0" i="0" u="none" strike="noStrike" dirty="0">
                <a:solidFill>
                  <a:srgbClr val="000000"/>
                </a:solidFill>
                <a:effectLst/>
                <a:latin typeface="-webkit-standard"/>
              </a:rPr>
              <a:t> and more </a:t>
            </a:r>
            <a:r>
              <a:rPr lang="en-GB" b="1" i="0" u="none" strike="noStrike" dirty="0">
                <a:solidFill>
                  <a:srgbClr val="000000"/>
                </a:solidFill>
                <a:effectLst/>
              </a:rPr>
              <a:t>accurate than filter methods</a:t>
            </a:r>
            <a:r>
              <a:rPr lang="en-GB" b="0" i="0" u="none" strike="noStrike" dirty="0">
                <a:solidFill>
                  <a:srgbClr val="000000"/>
                </a:solidFill>
                <a:effectLst/>
                <a:latin typeface="-webkit-standard"/>
              </a:rPr>
              <a:t> since they integrate feature selection directly into the learning process.</a:t>
            </a:r>
            <a:endParaRPr lang="en-NL" dirty="0"/>
          </a:p>
        </p:txBody>
      </p:sp>
      <p:sp>
        <p:nvSpPr>
          <p:cNvPr id="4" name="Slide Number Placeholder 3">
            <a:extLst>
              <a:ext uri="{FF2B5EF4-FFF2-40B4-BE49-F238E27FC236}">
                <a16:creationId xmlns:a16="http://schemas.microsoft.com/office/drawing/2014/main" id="{B7761B7B-1C90-134D-2DB1-05460516CEC7}"/>
              </a:ext>
            </a:extLst>
          </p:cNvPr>
          <p:cNvSpPr>
            <a:spLocks noGrp="1"/>
          </p:cNvSpPr>
          <p:nvPr>
            <p:ph type="sldNum" sz="quarter" idx="5"/>
          </p:nvPr>
        </p:nvSpPr>
        <p:spPr/>
        <p:txBody>
          <a:bodyPr/>
          <a:lstStyle/>
          <a:p>
            <a:pPr lvl="0"/>
            <a:fld id="{D05D295E-7C44-4068-8D9B-DF3E542C2932}" type="slidenum">
              <a:rPr lang="en-NL" smtClean="0"/>
              <a:t>42</a:t>
            </a:fld>
            <a:endParaRPr lang="en-NL"/>
          </a:p>
        </p:txBody>
      </p:sp>
    </p:spTree>
    <p:extLst>
      <p:ext uri="{BB962C8B-B14F-4D97-AF65-F5344CB8AC3E}">
        <p14:creationId xmlns:p14="http://schemas.microsoft.com/office/powerpoint/2010/main" val="236072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rPr>
              <a:t>This equation is about improving a machine learning model by finding the best settings (parameters) that make accurate predictions on data. It does this by minimizing errors (the difference between predictions and actual values) while also keeping the model simple to avoid mistakes on new data. A special part of the equation helps decide which pieces of information (features) are most important to use. It uses a penalty to discourage complexity, ensuring the model isn't too complex and can perform well on new, unseen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rPr>
              <a:t>The penalty discourages the model from becoming too complex by adding a cost to certain configurations of the model parameters, \(\alpha\).</a:t>
            </a:r>
          </a:p>
          <a:p>
            <a:pPr algn="l"/>
            <a:endParaRPr lang="en-GB" b="0" i="0" u="none" strike="noStrike" dirty="0">
              <a:solidFill>
                <a:srgbClr val="000000"/>
              </a:solidFill>
              <a:effectLst/>
            </a:endParaRPr>
          </a:p>
          <a:p>
            <a:pPr algn="l"/>
            <a:endParaRPr lang="en-GB" b="0" i="0" u="none" strike="noStrike" dirty="0">
              <a:solidFill>
                <a:srgbClr val="000000"/>
              </a:solidFill>
              <a:effectLst/>
            </a:endParaRPr>
          </a:p>
          <a:p>
            <a:pPr algn="l"/>
            <a:r>
              <a:rPr lang="en-GB" b="0" i="0" u="none" strike="noStrike" dirty="0">
                <a:solidFill>
                  <a:srgbClr val="000000"/>
                </a:solidFill>
                <a:effectLst/>
              </a:rPr>
              <a:t>The goal is to find the parameters \(\alpha\) that minimize the objective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rPr>
              <a:t>The loss function evaluates the difference between the predicted values \(f(\alpha, \sigma \</a:t>
            </a:r>
            <a:r>
              <a:rPr lang="en-GB" b="0" i="0" u="none" strike="noStrike" dirty="0" err="1">
                <a:solidFill>
                  <a:srgbClr val="000000"/>
                </a:solidFill>
                <a:effectLst/>
              </a:rPr>
              <a:t>circ</a:t>
            </a:r>
            <a:r>
              <a:rPr lang="en-GB" b="0" i="0" u="none" strike="noStrike" dirty="0">
                <a:solidFill>
                  <a:srgbClr val="000000"/>
                </a:solidFill>
                <a:effectLst/>
              </a:rPr>
              <a:t> </a:t>
            </a:r>
            <a:r>
              <a:rPr lang="en-GB" b="0" i="0" u="none" strike="noStrike" dirty="0" err="1">
                <a:solidFill>
                  <a:srgbClr val="000000"/>
                </a:solidFill>
                <a:effectLst/>
              </a:rPr>
              <a:t>x_k</a:t>
            </a:r>
            <a:r>
              <a:rPr lang="en-GB" b="0" i="0" u="none" strike="noStrike" dirty="0">
                <a:solidFill>
                  <a:srgbClr val="000000"/>
                </a:solidFill>
                <a:effectLst/>
              </a:rPr>
              <a:t>)\) and the actual values \(</a:t>
            </a:r>
            <a:r>
              <a:rPr lang="en-GB" b="0" i="0" u="none" strike="noStrike" dirty="0" err="1">
                <a:solidFill>
                  <a:srgbClr val="000000"/>
                </a:solidFill>
                <a:effectLst/>
              </a:rPr>
              <a:t>y_k</a:t>
            </a:r>
            <a:r>
              <a:rPr lang="en-GB" b="0" i="0" u="none" strike="noStrike" dirty="0">
                <a:solidFill>
                  <a:srgbClr val="000000"/>
                </a:solidFill>
                <a:effectLst/>
              </a:rPr>
              <a:t>\).</a:t>
            </a:r>
          </a:p>
          <a:p>
            <a:pPr algn="l"/>
            <a:endParaRPr lang="en-GB" b="0" i="0" u="none" strike="noStrike" dirty="0">
              <a:solidFill>
                <a:srgbClr val="000000"/>
              </a:solidFill>
              <a:effectLst/>
            </a:endParaRPr>
          </a:p>
          <a:p>
            <a:pPr algn="l"/>
            <a:r>
              <a:rPr lang="en-GB" b="0" i="0" u="none" strike="noStrike" dirty="0">
                <a:solidFill>
                  <a:srgbClr val="000000"/>
                </a:solidFill>
                <a:effectLst/>
              </a:rPr>
              <a:t>**Regularization Term**:</a:t>
            </a:r>
          </a:p>
          <a:p>
            <a:pPr algn="l"/>
            <a:r>
              <a:rPr lang="en-GB" b="0" i="0" u="none" strike="noStrike" dirty="0">
                <a:solidFill>
                  <a:srgbClr val="000000"/>
                </a:solidFill>
                <a:effectLst/>
              </a:rPr>
              <a:t>- \(\Omega(\alpha)\): \(\alpha\), such as its norm. It helps prevent overfitting by discouraging overly complex models.</a:t>
            </a:r>
          </a:p>
          <a:p>
            <a:pPr algn="l"/>
            <a:r>
              <a:rPr lang="en-GB" b="0" i="0" u="none" strike="noStrike" dirty="0">
                <a:solidFill>
                  <a:srgbClr val="000000"/>
                </a:solidFill>
                <a:effectLst/>
              </a:rPr>
              <a:t>A regularization function that penalizes certain aspects of</a:t>
            </a:r>
          </a:p>
        </p:txBody>
      </p:sp>
      <p:sp>
        <p:nvSpPr>
          <p:cNvPr id="4" name="Slide Number Placeholder 3"/>
          <p:cNvSpPr>
            <a:spLocks noGrp="1"/>
          </p:cNvSpPr>
          <p:nvPr>
            <p:ph type="sldNum" sz="quarter" idx="5"/>
          </p:nvPr>
        </p:nvSpPr>
        <p:spPr/>
        <p:txBody>
          <a:bodyPr/>
          <a:lstStyle/>
          <a:p>
            <a:pPr lvl="0"/>
            <a:fld id="{D05D295E-7C44-4068-8D9B-DF3E542C2932}" type="slidenum">
              <a:rPr lang="en-NL" smtClean="0"/>
              <a:t>43</a:t>
            </a:fld>
            <a:endParaRPr lang="en-NL"/>
          </a:p>
        </p:txBody>
      </p:sp>
    </p:spTree>
    <p:extLst>
      <p:ext uri="{BB962C8B-B14F-4D97-AF65-F5344CB8AC3E}">
        <p14:creationId xmlns:p14="http://schemas.microsoft.com/office/powerpoint/2010/main" val="3169758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GB" b="0" i="0" u="none" strike="noStrike" dirty="0">
                <a:solidFill>
                  <a:srgbClr val="000000"/>
                </a:solidFill>
                <a:effectLst/>
              </a:rPr>
              <a:t>This image visualizes the difference between LASSO and Ridge regression in terms of their regularization constraints:</a:t>
            </a:r>
          </a:p>
          <a:p>
            <a:pPr algn="l"/>
            <a:r>
              <a:rPr lang="en-GB" b="0" i="0" u="none" strike="noStrike" dirty="0">
                <a:solidFill>
                  <a:srgbClr val="000000"/>
                </a:solidFill>
                <a:effectLst/>
              </a:rPr>
              <a:t>- **LASSO Regression** (left): The constraint is shown as a diamond (\(|\beta_1| + |\beta_2| \</a:t>
            </a:r>
            <a:r>
              <a:rPr lang="en-GB" b="0" i="0" u="none" strike="noStrike" dirty="0" err="1">
                <a:solidFill>
                  <a:srgbClr val="000000"/>
                </a:solidFill>
                <a:effectLst/>
              </a:rPr>
              <a:t>leq</a:t>
            </a:r>
            <a:r>
              <a:rPr lang="en-GB" b="0" i="0" u="none" strike="noStrike" dirty="0">
                <a:solidFill>
                  <a:srgbClr val="000000"/>
                </a:solidFill>
                <a:effectLst/>
              </a:rPr>
              <a:t> t\)). This \(L1\) regularization leads to sparsity, potentially setting some coefficients to zero, which can result in feature selection.</a:t>
            </a:r>
          </a:p>
          <a:p>
            <a:pPr algn="l"/>
            <a:r>
              <a:rPr lang="en-GB" b="0" i="0" u="none" strike="noStrike" dirty="0">
                <a:solidFill>
                  <a:srgbClr val="000000"/>
                </a:solidFill>
                <a:effectLst/>
              </a:rPr>
              <a:t>- **Ridge Regression** (right): The constraint is depicted as a circle (\(\beta_1^2 + \beta_2^2 \</a:t>
            </a:r>
            <a:r>
              <a:rPr lang="en-GB" b="0" i="0" u="none" strike="noStrike" dirty="0" err="1">
                <a:solidFill>
                  <a:srgbClr val="000000"/>
                </a:solidFill>
                <a:effectLst/>
              </a:rPr>
              <a:t>leq</a:t>
            </a:r>
            <a:r>
              <a:rPr lang="en-GB" b="0" i="0" u="none" strike="noStrike" dirty="0">
                <a:solidFill>
                  <a:srgbClr val="000000"/>
                </a:solidFill>
                <a:effectLst/>
              </a:rPr>
              <a:t> c\)). This \(L2\) regularization shrinks coefficients towards zero evenly but does not eliminate them, helping with multicollinearity.</a:t>
            </a:r>
          </a:p>
          <a:p>
            <a:pPr algn="l"/>
            <a:r>
              <a:rPr lang="en-GB" b="0" i="0" u="none" strike="noStrike" dirty="0">
                <a:solidFill>
                  <a:srgbClr val="000000"/>
                </a:solidFill>
                <a:effectLst/>
              </a:rPr>
              <a:t>- **Ellipses**: Both methods aim to find the point where the cost function intersects with these constraints, balancing fit and complexity.</a:t>
            </a:r>
          </a:p>
          <a:p>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44</a:t>
            </a:fld>
            <a:endParaRPr lang="en-NL"/>
          </a:p>
        </p:txBody>
      </p:sp>
    </p:spTree>
    <p:extLst>
      <p:ext uri="{BB962C8B-B14F-4D97-AF65-F5344CB8AC3E}">
        <p14:creationId xmlns:p14="http://schemas.microsoft.com/office/powerpoint/2010/main" val="757001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Removing redundant or irrelevant features </a:t>
            </a:r>
            <a:r>
              <a:rPr lang="en-GB" b="1" i="0" u="none" strike="noStrike" dirty="0">
                <a:solidFill>
                  <a:srgbClr val="000000"/>
                </a:solidFill>
                <a:effectLst/>
              </a:rPr>
              <a:t>reduces the complexity of computations</a:t>
            </a:r>
            <a:r>
              <a:rPr lang="en-GB" b="0" i="0" u="none" strike="noStrike" dirty="0">
                <a:solidFill>
                  <a:srgbClr val="000000"/>
                </a:solidFill>
                <a:effectLst/>
                <a:latin typeface="-webkit-standard"/>
              </a:rPr>
              <a:t>, speeding up both training and inference times.</a:t>
            </a:r>
          </a:p>
          <a:p>
            <a:r>
              <a:rPr lang="en-GB" b="0" i="0" u="none" strike="noStrike" dirty="0">
                <a:solidFill>
                  <a:srgbClr val="000000"/>
                </a:solidFill>
                <a:effectLst/>
                <a:latin typeface="-webkit-standard"/>
              </a:rPr>
              <a:t>Reducing the number of features leads to </a:t>
            </a:r>
            <a:r>
              <a:rPr lang="en-GB" b="1" i="0" u="none" strike="noStrike" dirty="0">
                <a:solidFill>
                  <a:srgbClr val="000000"/>
                </a:solidFill>
                <a:effectLst/>
              </a:rPr>
              <a:t>simpler models</a:t>
            </a:r>
            <a:r>
              <a:rPr lang="en-GB" b="0" i="0" u="none" strike="noStrike" dirty="0">
                <a:solidFill>
                  <a:srgbClr val="000000"/>
                </a:solidFill>
                <a:effectLst/>
                <a:latin typeface="-webkit-standard"/>
              </a:rPr>
              <a:t>, which are </a:t>
            </a:r>
            <a:r>
              <a:rPr lang="en-GB" b="1" i="0" u="none" strike="noStrike" dirty="0">
                <a:solidFill>
                  <a:srgbClr val="000000"/>
                </a:solidFill>
                <a:effectLst/>
              </a:rPr>
              <a:t>easier to interpret, debug, and deploy</a:t>
            </a:r>
            <a:r>
              <a:rPr lang="en-GB" b="0" i="0" u="none" strike="noStrike" dirty="0">
                <a:solidFill>
                  <a:srgbClr val="000000"/>
                </a:solidFill>
                <a:effectLst/>
                <a:latin typeface="-webkit-standard"/>
              </a:rPr>
              <a:t>.</a:t>
            </a:r>
          </a:p>
          <a:p>
            <a:endParaRPr lang="en-GB" b="0" i="0" u="none" strike="noStrike" dirty="0">
              <a:solidFill>
                <a:srgbClr val="000000"/>
              </a:solidFill>
              <a:effectLst/>
              <a:latin typeface="-webkit-standard"/>
            </a:endParaRPr>
          </a:p>
          <a:p>
            <a:r>
              <a:rPr lang="en-GB" b="0" i="0" u="none" strike="noStrike" dirty="0">
                <a:solidFill>
                  <a:srgbClr val="000000"/>
                </a:solidFill>
                <a:effectLst/>
                <a:latin typeface="-webkit-standard"/>
              </a:rPr>
              <a:t>Feature selection aids </a:t>
            </a:r>
            <a:r>
              <a:rPr lang="en-GB" b="1" i="0" u="none" strike="noStrike" dirty="0">
                <a:solidFill>
                  <a:srgbClr val="000000"/>
                </a:solidFill>
                <a:effectLst/>
              </a:rPr>
              <a:t>data visualization</a:t>
            </a:r>
            <a:r>
              <a:rPr lang="en-GB" b="0" i="0" u="none" strike="noStrike" dirty="0">
                <a:solidFill>
                  <a:srgbClr val="000000"/>
                </a:solidFill>
                <a:effectLst/>
                <a:latin typeface="-webkit-standard"/>
              </a:rPr>
              <a:t>, allowing us to explore relationships between different variables and </a:t>
            </a:r>
            <a:r>
              <a:rPr lang="en-GB" b="1" i="0" u="none" strike="noStrike" dirty="0">
                <a:solidFill>
                  <a:srgbClr val="000000"/>
                </a:solidFill>
                <a:effectLst/>
              </a:rPr>
              <a:t>identify patterns</a:t>
            </a:r>
            <a:r>
              <a:rPr lang="en-GB" b="0" i="0" u="none" strike="noStrike" dirty="0">
                <a:solidFill>
                  <a:srgbClr val="000000"/>
                </a:solidFill>
                <a:effectLst/>
                <a:latin typeface="-webkit-standard"/>
              </a:rPr>
              <a:t>.</a:t>
            </a:r>
          </a:p>
          <a:p>
            <a:r>
              <a:rPr lang="en-GB" b="0" i="0" u="none" strike="noStrike" dirty="0">
                <a:solidFill>
                  <a:srgbClr val="000000"/>
                </a:solidFill>
                <a:effectLst/>
                <a:latin typeface="-webkit-standard"/>
              </a:rPr>
              <a:t>Feature selection helps </a:t>
            </a:r>
            <a:r>
              <a:rPr lang="en-GB" b="1" i="0" u="none" strike="noStrike" dirty="0">
                <a:solidFill>
                  <a:srgbClr val="000000"/>
                </a:solidFill>
                <a:effectLst/>
              </a:rPr>
              <a:t>match the dataset to the appropriate ML model</a:t>
            </a:r>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9</a:t>
            </a:fld>
            <a:endParaRPr lang="en-NL"/>
          </a:p>
        </p:txBody>
      </p:sp>
    </p:spTree>
    <p:extLst>
      <p:ext uri="{BB962C8B-B14F-4D97-AF65-F5344CB8AC3E}">
        <p14:creationId xmlns:p14="http://schemas.microsoft.com/office/powerpoint/2010/main" val="1000197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Filter methods evaluate the relevance of features based on </a:t>
            </a:r>
            <a:r>
              <a:rPr lang="en-GB" b="1" i="0" u="none" strike="noStrike" dirty="0">
                <a:solidFill>
                  <a:srgbClr val="000000"/>
                </a:solidFill>
                <a:effectLst/>
              </a:rPr>
              <a:t>statistical tests</a:t>
            </a:r>
            <a:r>
              <a:rPr lang="en-GB" b="0" i="0" u="none" strike="noStrike" dirty="0">
                <a:solidFill>
                  <a:srgbClr val="000000"/>
                </a:solidFill>
                <a:effectLst/>
                <a:latin typeface="-webkit-standard"/>
              </a:rPr>
              <a:t> without involving any machine learning model. These methods </a:t>
            </a:r>
            <a:r>
              <a:rPr lang="en-GB" b="1" i="0" u="none" strike="noStrike" dirty="0">
                <a:solidFill>
                  <a:srgbClr val="000000"/>
                </a:solidFill>
                <a:effectLst/>
              </a:rPr>
              <a:t>rank</a:t>
            </a:r>
            <a:r>
              <a:rPr lang="en-GB" b="0" i="0" u="none" strike="noStrike" dirty="0">
                <a:solidFill>
                  <a:srgbClr val="000000"/>
                </a:solidFill>
                <a:effectLst/>
                <a:latin typeface="-webkit-standard"/>
              </a:rPr>
              <a:t> features based on their relationship with the target variable.</a:t>
            </a:r>
          </a:p>
          <a:p>
            <a:r>
              <a:rPr lang="en-GB" b="0" i="0" u="none" strike="noStrike" dirty="0">
                <a:solidFill>
                  <a:srgbClr val="000000"/>
                </a:solidFill>
                <a:effectLst/>
                <a:latin typeface="-webkit-standard"/>
              </a:rPr>
              <a:t>Wrapper methods </a:t>
            </a:r>
            <a:r>
              <a:rPr lang="en-GB" b="1" i="0" u="none" strike="noStrike" dirty="0">
                <a:solidFill>
                  <a:srgbClr val="000000"/>
                </a:solidFill>
                <a:effectLst/>
              </a:rPr>
              <a:t>train models iteratively</a:t>
            </a:r>
            <a:r>
              <a:rPr lang="en-GB" b="0" i="0" u="none" strike="noStrike" dirty="0">
                <a:solidFill>
                  <a:srgbClr val="000000"/>
                </a:solidFill>
                <a:effectLst/>
                <a:latin typeface="-webkit-standard"/>
              </a:rPr>
              <a:t> with different subsets of features and evaluate their performance. This method </a:t>
            </a:r>
            <a:r>
              <a:rPr lang="en-GB" b="1" i="0" u="none" strike="noStrike" dirty="0">
                <a:solidFill>
                  <a:srgbClr val="000000"/>
                </a:solidFill>
                <a:effectLst/>
              </a:rPr>
              <a:t>searches for the best feature subset</a:t>
            </a:r>
            <a:r>
              <a:rPr lang="en-GB" b="0" i="0" u="none" strike="noStrike" dirty="0">
                <a:solidFill>
                  <a:srgbClr val="000000"/>
                </a:solidFill>
                <a:effectLst/>
                <a:latin typeface="-webkit-standard"/>
              </a:rPr>
              <a:t> by optimizing a model’s performance metric</a:t>
            </a:r>
          </a:p>
          <a:p>
            <a:r>
              <a:rPr lang="en-GB" b="0" i="0" u="none" strike="noStrike" dirty="0">
                <a:solidFill>
                  <a:srgbClr val="000000"/>
                </a:solidFill>
                <a:effectLst/>
                <a:latin typeface="-webkit-standard"/>
              </a:rPr>
              <a:t>Embedded methods </a:t>
            </a:r>
            <a:r>
              <a:rPr lang="en-GB" b="1" i="0" u="none" strike="noStrike" dirty="0">
                <a:solidFill>
                  <a:srgbClr val="000000"/>
                </a:solidFill>
                <a:effectLst/>
              </a:rPr>
              <a:t>integrate feature selection into the model training process</a:t>
            </a:r>
            <a:r>
              <a:rPr lang="en-GB" b="0" i="0" u="none" strike="noStrike" dirty="0">
                <a:solidFill>
                  <a:srgbClr val="000000"/>
                </a:solidFill>
                <a:effectLst/>
                <a:latin typeface="-webkit-standard"/>
              </a:rPr>
              <a:t>. The model </a:t>
            </a:r>
            <a:r>
              <a:rPr lang="en-GB" b="1" i="0" u="none" strike="noStrike" dirty="0">
                <a:solidFill>
                  <a:srgbClr val="000000"/>
                </a:solidFill>
                <a:effectLst/>
              </a:rPr>
              <a:t>learns</a:t>
            </a:r>
            <a:r>
              <a:rPr lang="en-GB" b="0" i="0" u="none" strike="noStrike" dirty="0">
                <a:solidFill>
                  <a:srgbClr val="000000"/>
                </a:solidFill>
                <a:effectLst/>
                <a:latin typeface="-webkit-standard"/>
              </a:rPr>
              <a:t> which features are important as part of optimization.</a:t>
            </a:r>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13</a:t>
            </a:fld>
            <a:endParaRPr lang="en-NL"/>
          </a:p>
        </p:txBody>
      </p:sp>
    </p:spTree>
    <p:extLst>
      <p:ext uri="{BB962C8B-B14F-4D97-AF65-F5344CB8AC3E}">
        <p14:creationId xmlns:p14="http://schemas.microsoft.com/office/powerpoint/2010/main" val="153081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2B37F-7342-CB20-C128-310E5CA0B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2499CC-07CF-9427-5B06-454D334C40D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A697532-8B2F-2736-4E39-2AA076D18F4C}"/>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58F03A45-4323-9E72-8851-0ECD723803A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5D295E-7C44-4068-8D9B-DF3E542C2932}" type="slidenum">
              <a:rPr kumimoji="0" lang="en-NL"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NL"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526680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In </a:t>
            </a:r>
            <a:r>
              <a:rPr lang="en-GB" b="1" i="0" u="none" strike="noStrike" dirty="0">
                <a:solidFill>
                  <a:srgbClr val="000000"/>
                </a:solidFill>
                <a:effectLst/>
              </a:rPr>
              <a:t>filter-based feature selection</a:t>
            </a:r>
            <a:r>
              <a:rPr lang="en-GB" b="0" i="0" u="none" strike="noStrike" dirty="0">
                <a:solidFill>
                  <a:srgbClr val="000000"/>
                </a:solidFill>
                <a:effectLst/>
                <a:latin typeface="-webkit-standard"/>
              </a:rPr>
              <a:t>, the Gini Index can help rank and select features that contribute most to class separation.</a:t>
            </a:r>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18</a:t>
            </a:fld>
            <a:endParaRPr lang="en-NL"/>
          </a:p>
        </p:txBody>
      </p:sp>
    </p:spTree>
    <p:extLst>
      <p:ext uri="{BB962C8B-B14F-4D97-AF65-F5344CB8AC3E}">
        <p14:creationId xmlns:p14="http://schemas.microsoft.com/office/powerpoint/2010/main" val="643968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20</a:t>
            </a:fld>
            <a:endParaRPr lang="en-NL"/>
          </a:p>
        </p:txBody>
      </p:sp>
    </p:spTree>
    <p:extLst>
      <p:ext uri="{BB962C8B-B14F-4D97-AF65-F5344CB8AC3E}">
        <p14:creationId xmlns:p14="http://schemas.microsoft.com/office/powerpoint/2010/main" val="2716283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C7430-2E1E-8F41-3BAC-99E926D2A7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D4795-5164-E709-503A-65720B15E59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45BF46-A353-6B87-ACD3-A3C6880B63F0}"/>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6FBAC786-168F-4DEF-EE06-ACA903F8DC40}"/>
              </a:ext>
            </a:extLst>
          </p:cNvPr>
          <p:cNvSpPr>
            <a:spLocks noGrp="1"/>
          </p:cNvSpPr>
          <p:nvPr>
            <p:ph type="sldNum" sz="quarter" idx="5"/>
          </p:nvPr>
        </p:nvSpPr>
        <p:spPr/>
        <p:txBody>
          <a:bodyPr/>
          <a:lstStyle/>
          <a:p>
            <a:pPr lvl="0"/>
            <a:fld id="{D05D295E-7C44-4068-8D9B-DF3E542C2932}" type="slidenum">
              <a:rPr lang="en-NL" smtClean="0"/>
              <a:t>21</a:t>
            </a:fld>
            <a:endParaRPr lang="en-NL"/>
          </a:p>
        </p:txBody>
      </p:sp>
    </p:spTree>
    <p:extLst>
      <p:ext uri="{BB962C8B-B14F-4D97-AF65-F5344CB8AC3E}">
        <p14:creationId xmlns:p14="http://schemas.microsoft.com/office/powerpoint/2010/main" val="1134085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345C4-C5BD-04EE-4DB1-A192B9FFD0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49A089-060C-D0D6-321D-CE589EC34AB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3E7E9A6-2BBD-1B55-4B9D-C6839D7A3BB4}"/>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BB6C30FD-698E-3384-9029-8EDE0B33B1CF}"/>
              </a:ext>
            </a:extLst>
          </p:cNvPr>
          <p:cNvSpPr>
            <a:spLocks noGrp="1"/>
          </p:cNvSpPr>
          <p:nvPr>
            <p:ph type="sldNum" sz="quarter" idx="5"/>
          </p:nvPr>
        </p:nvSpPr>
        <p:spPr/>
        <p:txBody>
          <a:bodyPr/>
          <a:lstStyle/>
          <a:p>
            <a:pPr lvl="0"/>
            <a:fld id="{D05D295E-7C44-4068-8D9B-DF3E542C2932}" type="slidenum">
              <a:rPr lang="en-NL" smtClean="0"/>
              <a:t>22</a:t>
            </a:fld>
            <a:endParaRPr lang="en-NL"/>
          </a:p>
        </p:txBody>
      </p:sp>
    </p:spTree>
    <p:extLst>
      <p:ext uri="{BB962C8B-B14F-4D97-AF65-F5344CB8AC3E}">
        <p14:creationId xmlns:p14="http://schemas.microsoft.com/office/powerpoint/2010/main" val="167992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D80A-44A1-4C0F-BB66-A39C94ED33C2}"/>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763C879D-7728-462B-95B1-EFE1CE5AE19C}"/>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A1679C82-C664-41A3-9A03-F8AEEFF708AB}"/>
              </a:ext>
            </a:extLst>
          </p:cNvPr>
          <p:cNvSpPr txBox="1">
            <a:spLocks noGrp="1"/>
          </p:cNvSpPr>
          <p:nvPr>
            <p:ph type="dt" sz="half" idx="7"/>
          </p:nvPr>
        </p:nvSpPr>
        <p:spPr/>
        <p:txBody>
          <a:bodyPr/>
          <a:lstStyle>
            <a:lvl1pPr>
              <a:defRPr/>
            </a:lvl1pPr>
          </a:lstStyle>
          <a:p>
            <a:pPr lvl="0"/>
            <a:fld id="{8625CF59-7AF3-7943-90C0-B191EB35C4CE}" type="datetime1">
              <a:rPr lang="en-US" smtClean="0"/>
              <a:t>7/9/25</a:t>
            </a:fld>
            <a:endParaRPr lang="en-GB"/>
          </a:p>
        </p:txBody>
      </p:sp>
      <p:sp>
        <p:nvSpPr>
          <p:cNvPr id="5" name="Footer Placeholder 4">
            <a:extLst>
              <a:ext uri="{FF2B5EF4-FFF2-40B4-BE49-F238E27FC236}">
                <a16:creationId xmlns:a16="http://schemas.microsoft.com/office/drawing/2014/main" id="{CB3075F2-0696-450E-B2B4-85CD381B306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EAFB0038-A6EE-483C-92EA-79532855C53D}"/>
              </a:ext>
            </a:extLst>
          </p:cNvPr>
          <p:cNvSpPr txBox="1">
            <a:spLocks noGrp="1"/>
          </p:cNvSpPr>
          <p:nvPr>
            <p:ph type="sldNum" sz="quarter" idx="8"/>
          </p:nvPr>
        </p:nvSpPr>
        <p:spPr/>
        <p:txBody>
          <a:bodyPr/>
          <a:lstStyle>
            <a:lvl1pPr>
              <a:defRPr/>
            </a:lvl1pPr>
          </a:lstStyle>
          <a:p>
            <a:pPr lvl="0"/>
            <a:fld id="{79C828A0-0C03-4B9F-B3A9-BCC2B3ABF0D9}" type="slidenum">
              <a:t>‹#›</a:t>
            </a:fld>
            <a:endParaRPr lang="en-GB"/>
          </a:p>
        </p:txBody>
      </p:sp>
    </p:spTree>
    <p:extLst>
      <p:ext uri="{BB962C8B-B14F-4D97-AF65-F5344CB8AC3E}">
        <p14:creationId xmlns:p14="http://schemas.microsoft.com/office/powerpoint/2010/main" val="3195229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3828-06E4-43B4-8A52-FE51E602BBDA}"/>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FD2028F0-2909-4A7C-BEE9-81BACFEF3825}"/>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994EB9-68A9-4F3A-8BE4-ACF30555BAD7}"/>
              </a:ext>
            </a:extLst>
          </p:cNvPr>
          <p:cNvSpPr txBox="1">
            <a:spLocks noGrp="1"/>
          </p:cNvSpPr>
          <p:nvPr>
            <p:ph type="dt" sz="half" idx="7"/>
          </p:nvPr>
        </p:nvSpPr>
        <p:spPr/>
        <p:txBody>
          <a:bodyPr/>
          <a:lstStyle>
            <a:lvl1pPr>
              <a:defRPr/>
            </a:lvl1pPr>
          </a:lstStyle>
          <a:p>
            <a:pPr lvl="0"/>
            <a:fld id="{04C277A3-4E62-724D-9B87-00AEE23AD320}" type="datetime1">
              <a:rPr lang="en-US" smtClean="0"/>
              <a:t>7/9/25</a:t>
            </a:fld>
            <a:endParaRPr lang="en-GB"/>
          </a:p>
        </p:txBody>
      </p:sp>
      <p:sp>
        <p:nvSpPr>
          <p:cNvPr id="5" name="Footer Placeholder 4">
            <a:extLst>
              <a:ext uri="{FF2B5EF4-FFF2-40B4-BE49-F238E27FC236}">
                <a16:creationId xmlns:a16="http://schemas.microsoft.com/office/drawing/2014/main" id="{08C2A862-92FC-4FE3-81BF-70AD9913777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14857E3B-6E3E-4955-A430-7ABF182E0154}"/>
              </a:ext>
            </a:extLst>
          </p:cNvPr>
          <p:cNvSpPr txBox="1">
            <a:spLocks noGrp="1"/>
          </p:cNvSpPr>
          <p:nvPr>
            <p:ph type="sldNum" sz="quarter" idx="8"/>
          </p:nvPr>
        </p:nvSpPr>
        <p:spPr/>
        <p:txBody>
          <a:bodyPr/>
          <a:lstStyle>
            <a:lvl1pPr>
              <a:defRPr/>
            </a:lvl1pPr>
          </a:lstStyle>
          <a:p>
            <a:pPr lvl="0"/>
            <a:fld id="{3CC2B209-914C-44E0-A84A-A3B9B7972676}" type="slidenum">
              <a:t>‹#›</a:t>
            </a:fld>
            <a:endParaRPr lang="en-GB"/>
          </a:p>
        </p:txBody>
      </p:sp>
    </p:spTree>
    <p:extLst>
      <p:ext uri="{BB962C8B-B14F-4D97-AF65-F5344CB8AC3E}">
        <p14:creationId xmlns:p14="http://schemas.microsoft.com/office/powerpoint/2010/main" val="1517632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CACFC1-33AA-4003-9248-5DCEC20DA44E}"/>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015B8264-701F-48AA-9BBE-84C82F575B2D}"/>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7F84980-ACEE-41FF-8426-01F4429BDE2F}"/>
              </a:ext>
            </a:extLst>
          </p:cNvPr>
          <p:cNvSpPr txBox="1">
            <a:spLocks noGrp="1"/>
          </p:cNvSpPr>
          <p:nvPr>
            <p:ph type="dt" sz="half" idx="7"/>
          </p:nvPr>
        </p:nvSpPr>
        <p:spPr/>
        <p:txBody>
          <a:bodyPr/>
          <a:lstStyle>
            <a:lvl1pPr>
              <a:defRPr/>
            </a:lvl1pPr>
          </a:lstStyle>
          <a:p>
            <a:pPr lvl="0"/>
            <a:fld id="{167E4FA7-0ED4-B942-A31A-92981F529461}" type="datetime1">
              <a:rPr lang="en-US" smtClean="0"/>
              <a:t>7/9/25</a:t>
            </a:fld>
            <a:endParaRPr lang="en-GB"/>
          </a:p>
        </p:txBody>
      </p:sp>
      <p:sp>
        <p:nvSpPr>
          <p:cNvPr id="5" name="Footer Placeholder 4">
            <a:extLst>
              <a:ext uri="{FF2B5EF4-FFF2-40B4-BE49-F238E27FC236}">
                <a16:creationId xmlns:a16="http://schemas.microsoft.com/office/drawing/2014/main" id="{B6D2712A-B571-4B4B-9D68-AF1BC94AB5FE}"/>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DDFF864C-EBA4-476B-BDB3-764BF3EE603E}"/>
              </a:ext>
            </a:extLst>
          </p:cNvPr>
          <p:cNvSpPr txBox="1">
            <a:spLocks noGrp="1"/>
          </p:cNvSpPr>
          <p:nvPr>
            <p:ph type="sldNum" sz="quarter" idx="8"/>
          </p:nvPr>
        </p:nvSpPr>
        <p:spPr/>
        <p:txBody>
          <a:bodyPr/>
          <a:lstStyle>
            <a:lvl1pPr>
              <a:defRPr/>
            </a:lvl1pPr>
          </a:lstStyle>
          <a:p>
            <a:pPr lvl="0"/>
            <a:fld id="{44A469CE-38CA-4F3C-8432-6C4CA131A898}" type="slidenum">
              <a:t>‹#›</a:t>
            </a:fld>
            <a:endParaRPr lang="en-GB"/>
          </a:p>
        </p:txBody>
      </p:sp>
    </p:spTree>
    <p:extLst>
      <p:ext uri="{BB962C8B-B14F-4D97-AF65-F5344CB8AC3E}">
        <p14:creationId xmlns:p14="http://schemas.microsoft.com/office/powerpoint/2010/main" val="3791881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3540-B32D-46D3-8A00-AC8948711CEF}"/>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9F269567-F111-47AE-872D-2CFF051B6050}"/>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4803C000-A2E4-4F21-BFDA-30B3CB211ED9}"/>
              </a:ext>
            </a:extLst>
          </p:cNvPr>
          <p:cNvSpPr txBox="1">
            <a:spLocks noGrp="1"/>
          </p:cNvSpPr>
          <p:nvPr>
            <p:ph type="dt" sz="half" idx="7"/>
          </p:nvPr>
        </p:nvSpPr>
        <p:spPr/>
        <p:txBody>
          <a:bodyPr/>
          <a:lstStyle>
            <a:lvl1pPr>
              <a:defRPr/>
            </a:lvl1pPr>
          </a:lstStyle>
          <a:p>
            <a:pPr lvl="0"/>
            <a:fld id="{DFF3DDB2-489C-4BD1-B83F-A0852E3E0A02}" type="datetime1">
              <a:rPr lang="en-GB" smtClean="0"/>
              <a:t>09/07/2025</a:t>
            </a:fld>
            <a:endParaRPr lang="en-GB"/>
          </a:p>
        </p:txBody>
      </p:sp>
      <p:sp>
        <p:nvSpPr>
          <p:cNvPr id="5" name="Footer Placeholder 4">
            <a:extLst>
              <a:ext uri="{FF2B5EF4-FFF2-40B4-BE49-F238E27FC236}">
                <a16:creationId xmlns:a16="http://schemas.microsoft.com/office/drawing/2014/main" id="{C453F97F-4B2A-4920-A849-387B61F5B92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5A2CC54A-FB31-44A8-8692-2F0A10704667}"/>
              </a:ext>
            </a:extLst>
          </p:cNvPr>
          <p:cNvSpPr txBox="1">
            <a:spLocks noGrp="1"/>
          </p:cNvSpPr>
          <p:nvPr>
            <p:ph type="sldNum" sz="quarter" idx="8"/>
          </p:nvPr>
        </p:nvSpPr>
        <p:spPr/>
        <p:txBody>
          <a:bodyPr/>
          <a:lstStyle>
            <a:lvl1pPr>
              <a:defRPr/>
            </a:lvl1pPr>
          </a:lstStyle>
          <a:p>
            <a:pPr lvl="0"/>
            <a:fld id="{21B9929F-084D-4E07-ACED-BED149780FD0}" type="slidenum">
              <a:t>‹#›</a:t>
            </a:fld>
            <a:endParaRPr lang="en-GB"/>
          </a:p>
        </p:txBody>
      </p:sp>
    </p:spTree>
    <p:extLst>
      <p:ext uri="{BB962C8B-B14F-4D97-AF65-F5344CB8AC3E}">
        <p14:creationId xmlns:p14="http://schemas.microsoft.com/office/powerpoint/2010/main" val="3610745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80C4-B5E2-46DC-ADC0-D6C557EC9586}"/>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D7768E1A-522F-4D6F-860D-C8047D74E38A}"/>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047576-2994-42F5-AA45-C0D455651C27}"/>
              </a:ext>
            </a:extLst>
          </p:cNvPr>
          <p:cNvSpPr txBox="1">
            <a:spLocks noGrp="1"/>
          </p:cNvSpPr>
          <p:nvPr>
            <p:ph type="dt" sz="half" idx="7"/>
          </p:nvPr>
        </p:nvSpPr>
        <p:spPr/>
        <p:txBody>
          <a:bodyPr/>
          <a:lstStyle>
            <a:lvl1pPr>
              <a:defRPr/>
            </a:lvl1pPr>
          </a:lstStyle>
          <a:p>
            <a:pPr lvl="0"/>
            <a:fld id="{A2283809-6AD2-4C5E-BF6F-CFC16DE21BB3}" type="datetime1">
              <a:rPr lang="en-GB" smtClean="0"/>
              <a:t>09/07/2025</a:t>
            </a:fld>
            <a:endParaRPr lang="en-GB"/>
          </a:p>
        </p:txBody>
      </p:sp>
      <p:sp>
        <p:nvSpPr>
          <p:cNvPr id="5" name="Footer Placeholder 4">
            <a:extLst>
              <a:ext uri="{FF2B5EF4-FFF2-40B4-BE49-F238E27FC236}">
                <a16:creationId xmlns:a16="http://schemas.microsoft.com/office/drawing/2014/main" id="{97E9E8E3-CAFB-4C04-9B1A-AA7F6E36BB9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713E07C4-0230-4131-AC81-D9A06668702B}"/>
              </a:ext>
            </a:extLst>
          </p:cNvPr>
          <p:cNvSpPr txBox="1">
            <a:spLocks noGrp="1"/>
          </p:cNvSpPr>
          <p:nvPr>
            <p:ph type="sldNum" sz="quarter" idx="8"/>
          </p:nvPr>
        </p:nvSpPr>
        <p:spPr/>
        <p:txBody>
          <a:bodyPr/>
          <a:lstStyle>
            <a:lvl1pPr>
              <a:defRPr/>
            </a:lvl1pPr>
          </a:lstStyle>
          <a:p>
            <a:pPr lvl="0"/>
            <a:fld id="{229C6A3C-F0DE-4587-B6A6-8E7EE78CBA88}" type="slidenum">
              <a:t>‹#›</a:t>
            </a:fld>
            <a:endParaRPr lang="en-GB"/>
          </a:p>
        </p:txBody>
      </p:sp>
    </p:spTree>
    <p:extLst>
      <p:ext uri="{BB962C8B-B14F-4D97-AF65-F5344CB8AC3E}">
        <p14:creationId xmlns:p14="http://schemas.microsoft.com/office/powerpoint/2010/main" val="271655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F824A-05C5-4F78-BD21-1605B7FD720F}"/>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F8CC134A-D0E5-4A39-92B5-7734670FBDFC}"/>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550FCF32-2B36-4AA2-8E0D-4B25DE0DFE53}"/>
              </a:ext>
            </a:extLst>
          </p:cNvPr>
          <p:cNvSpPr txBox="1">
            <a:spLocks noGrp="1"/>
          </p:cNvSpPr>
          <p:nvPr>
            <p:ph type="dt" sz="half" idx="7"/>
          </p:nvPr>
        </p:nvSpPr>
        <p:spPr/>
        <p:txBody>
          <a:bodyPr/>
          <a:lstStyle>
            <a:lvl1pPr>
              <a:defRPr/>
            </a:lvl1pPr>
          </a:lstStyle>
          <a:p>
            <a:pPr lvl="0"/>
            <a:fld id="{C5D00E9F-93C8-4C72-BED4-5722B0DB4595}" type="datetime1">
              <a:rPr lang="en-GB" smtClean="0"/>
              <a:t>09/07/2025</a:t>
            </a:fld>
            <a:endParaRPr lang="en-GB"/>
          </a:p>
        </p:txBody>
      </p:sp>
      <p:sp>
        <p:nvSpPr>
          <p:cNvPr id="5" name="Footer Placeholder 4">
            <a:extLst>
              <a:ext uri="{FF2B5EF4-FFF2-40B4-BE49-F238E27FC236}">
                <a16:creationId xmlns:a16="http://schemas.microsoft.com/office/drawing/2014/main" id="{70A9D001-46B6-498C-A127-096E8E36EE4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260CA5A3-958C-4DF8-BB35-1FE5BCC5318D}"/>
              </a:ext>
            </a:extLst>
          </p:cNvPr>
          <p:cNvSpPr txBox="1">
            <a:spLocks noGrp="1"/>
          </p:cNvSpPr>
          <p:nvPr>
            <p:ph type="sldNum" sz="quarter" idx="8"/>
          </p:nvPr>
        </p:nvSpPr>
        <p:spPr/>
        <p:txBody>
          <a:bodyPr/>
          <a:lstStyle>
            <a:lvl1pPr>
              <a:defRPr/>
            </a:lvl1pPr>
          </a:lstStyle>
          <a:p>
            <a:pPr lvl="0"/>
            <a:fld id="{C0B6D386-3FA7-4CC8-B32B-C4D73DDCC5DC}" type="slidenum">
              <a:t>‹#›</a:t>
            </a:fld>
            <a:endParaRPr lang="en-GB"/>
          </a:p>
        </p:txBody>
      </p:sp>
    </p:spTree>
    <p:extLst>
      <p:ext uri="{BB962C8B-B14F-4D97-AF65-F5344CB8AC3E}">
        <p14:creationId xmlns:p14="http://schemas.microsoft.com/office/powerpoint/2010/main" val="2360712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02DE1-CAB8-4ABA-8F3B-B0471A4962BA}"/>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E1FBFEBA-FABD-4A22-99B7-F6732EBE2E76}"/>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1D36175-3FE7-49EF-A0DA-CDD1501475E3}"/>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7C76EE0-CF86-4E3E-B1AB-D880EE061BB2}"/>
              </a:ext>
            </a:extLst>
          </p:cNvPr>
          <p:cNvSpPr txBox="1">
            <a:spLocks noGrp="1"/>
          </p:cNvSpPr>
          <p:nvPr>
            <p:ph type="dt" sz="half" idx="7"/>
          </p:nvPr>
        </p:nvSpPr>
        <p:spPr/>
        <p:txBody>
          <a:bodyPr/>
          <a:lstStyle>
            <a:lvl1pPr>
              <a:defRPr/>
            </a:lvl1pPr>
          </a:lstStyle>
          <a:p>
            <a:pPr lvl="0"/>
            <a:fld id="{5F4BA527-6D3E-4B85-BF3B-D0C19630C618}" type="datetime1">
              <a:rPr lang="en-GB" smtClean="0"/>
              <a:t>09/07/2025</a:t>
            </a:fld>
            <a:endParaRPr lang="en-GB"/>
          </a:p>
        </p:txBody>
      </p:sp>
      <p:sp>
        <p:nvSpPr>
          <p:cNvPr id="6" name="Footer Placeholder 5">
            <a:extLst>
              <a:ext uri="{FF2B5EF4-FFF2-40B4-BE49-F238E27FC236}">
                <a16:creationId xmlns:a16="http://schemas.microsoft.com/office/drawing/2014/main" id="{BAD7BDC1-4FF2-42AC-8F6D-DFD9310B3333}"/>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4A064C9A-8708-4E6F-9E45-820BC2E98AE2}"/>
              </a:ext>
            </a:extLst>
          </p:cNvPr>
          <p:cNvSpPr txBox="1">
            <a:spLocks noGrp="1"/>
          </p:cNvSpPr>
          <p:nvPr>
            <p:ph type="sldNum" sz="quarter" idx="8"/>
          </p:nvPr>
        </p:nvSpPr>
        <p:spPr/>
        <p:txBody>
          <a:bodyPr/>
          <a:lstStyle>
            <a:lvl1pPr>
              <a:defRPr/>
            </a:lvl1pPr>
          </a:lstStyle>
          <a:p>
            <a:pPr lvl="0"/>
            <a:fld id="{EAF393FD-3DF8-42A5-A8FA-A2BF771A37E3}" type="slidenum">
              <a:t>‹#›</a:t>
            </a:fld>
            <a:endParaRPr lang="en-GB"/>
          </a:p>
        </p:txBody>
      </p:sp>
    </p:spTree>
    <p:extLst>
      <p:ext uri="{BB962C8B-B14F-4D97-AF65-F5344CB8AC3E}">
        <p14:creationId xmlns:p14="http://schemas.microsoft.com/office/powerpoint/2010/main" val="3072641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4D1E-CDD8-40B0-8055-433F1CDFE249}"/>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51423DB5-474F-4F7F-86B8-462E7571A735}"/>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C9A7EADC-8ACC-47D1-A0CC-53E314C5013F}"/>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32531E8-EB75-428F-ACAF-D019895796E0}"/>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1ECC596C-DE5E-4BA0-8BD9-E0555E4DB520}"/>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A28B078-B553-4CC2-9691-9CA862EF476A}"/>
              </a:ext>
            </a:extLst>
          </p:cNvPr>
          <p:cNvSpPr txBox="1">
            <a:spLocks noGrp="1"/>
          </p:cNvSpPr>
          <p:nvPr>
            <p:ph type="dt" sz="half" idx="7"/>
          </p:nvPr>
        </p:nvSpPr>
        <p:spPr/>
        <p:txBody>
          <a:bodyPr/>
          <a:lstStyle>
            <a:lvl1pPr>
              <a:defRPr/>
            </a:lvl1pPr>
          </a:lstStyle>
          <a:p>
            <a:pPr lvl="0"/>
            <a:fld id="{87A9EB70-316F-4ED1-A550-B56831254673}" type="datetime1">
              <a:rPr lang="en-GB" smtClean="0"/>
              <a:t>09/07/2025</a:t>
            </a:fld>
            <a:endParaRPr lang="en-GB"/>
          </a:p>
        </p:txBody>
      </p:sp>
      <p:sp>
        <p:nvSpPr>
          <p:cNvPr id="8" name="Footer Placeholder 7">
            <a:extLst>
              <a:ext uri="{FF2B5EF4-FFF2-40B4-BE49-F238E27FC236}">
                <a16:creationId xmlns:a16="http://schemas.microsoft.com/office/drawing/2014/main" id="{916111F6-7239-4273-A090-67FDD2D97E3E}"/>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A1B007E5-88A4-4C84-9A6B-BA27790EC037}"/>
              </a:ext>
            </a:extLst>
          </p:cNvPr>
          <p:cNvSpPr txBox="1">
            <a:spLocks noGrp="1"/>
          </p:cNvSpPr>
          <p:nvPr>
            <p:ph type="sldNum" sz="quarter" idx="8"/>
          </p:nvPr>
        </p:nvSpPr>
        <p:spPr/>
        <p:txBody>
          <a:bodyPr/>
          <a:lstStyle>
            <a:lvl1pPr>
              <a:defRPr/>
            </a:lvl1pPr>
          </a:lstStyle>
          <a:p>
            <a:pPr lvl="0"/>
            <a:fld id="{424BEE48-1C25-40B6-AE13-9BE115420C05}" type="slidenum">
              <a:t>‹#›</a:t>
            </a:fld>
            <a:endParaRPr lang="en-GB"/>
          </a:p>
        </p:txBody>
      </p:sp>
    </p:spTree>
    <p:extLst>
      <p:ext uri="{BB962C8B-B14F-4D97-AF65-F5344CB8AC3E}">
        <p14:creationId xmlns:p14="http://schemas.microsoft.com/office/powerpoint/2010/main" val="2374974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775EA-C5BB-49E3-A7CB-3CDF5692E44B}"/>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F1026EA4-C3DB-4EBB-9B75-37F28C227BDB}"/>
              </a:ext>
            </a:extLst>
          </p:cNvPr>
          <p:cNvSpPr txBox="1">
            <a:spLocks noGrp="1"/>
          </p:cNvSpPr>
          <p:nvPr>
            <p:ph type="dt" sz="half" idx="7"/>
          </p:nvPr>
        </p:nvSpPr>
        <p:spPr/>
        <p:txBody>
          <a:bodyPr/>
          <a:lstStyle>
            <a:lvl1pPr>
              <a:defRPr/>
            </a:lvl1pPr>
          </a:lstStyle>
          <a:p>
            <a:pPr lvl="0"/>
            <a:fld id="{92BA3858-3D31-477F-AF1D-891678E2DA90}" type="datetime1">
              <a:rPr lang="en-GB" smtClean="0"/>
              <a:t>09/07/2025</a:t>
            </a:fld>
            <a:endParaRPr lang="en-GB"/>
          </a:p>
        </p:txBody>
      </p:sp>
      <p:sp>
        <p:nvSpPr>
          <p:cNvPr id="4" name="Footer Placeholder 3">
            <a:extLst>
              <a:ext uri="{FF2B5EF4-FFF2-40B4-BE49-F238E27FC236}">
                <a16:creationId xmlns:a16="http://schemas.microsoft.com/office/drawing/2014/main" id="{61CD739B-620B-4FC7-8C7C-436452377E78}"/>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605C5685-31DB-4D15-A371-92CB77CB9751}"/>
              </a:ext>
            </a:extLst>
          </p:cNvPr>
          <p:cNvSpPr txBox="1">
            <a:spLocks noGrp="1"/>
          </p:cNvSpPr>
          <p:nvPr>
            <p:ph type="sldNum" sz="quarter" idx="8"/>
          </p:nvPr>
        </p:nvSpPr>
        <p:spPr/>
        <p:txBody>
          <a:bodyPr/>
          <a:lstStyle>
            <a:lvl1pPr>
              <a:defRPr/>
            </a:lvl1pPr>
          </a:lstStyle>
          <a:p>
            <a:pPr lvl="0"/>
            <a:fld id="{B62D5E88-FC20-4906-A394-9A34973A1498}" type="slidenum">
              <a:t>‹#›</a:t>
            </a:fld>
            <a:endParaRPr lang="en-GB"/>
          </a:p>
        </p:txBody>
      </p:sp>
    </p:spTree>
    <p:extLst>
      <p:ext uri="{BB962C8B-B14F-4D97-AF65-F5344CB8AC3E}">
        <p14:creationId xmlns:p14="http://schemas.microsoft.com/office/powerpoint/2010/main" val="3960733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3E9D22-4F00-4EE0-B7B0-422A8BD80F72}"/>
              </a:ext>
            </a:extLst>
          </p:cNvPr>
          <p:cNvSpPr txBox="1">
            <a:spLocks noGrp="1"/>
          </p:cNvSpPr>
          <p:nvPr>
            <p:ph type="dt" sz="half" idx="7"/>
          </p:nvPr>
        </p:nvSpPr>
        <p:spPr/>
        <p:txBody>
          <a:bodyPr/>
          <a:lstStyle>
            <a:lvl1pPr>
              <a:defRPr/>
            </a:lvl1pPr>
          </a:lstStyle>
          <a:p>
            <a:pPr lvl="0"/>
            <a:fld id="{9882CC21-44EB-477F-85CB-F868CD91A10B}" type="datetime1">
              <a:rPr lang="en-GB" smtClean="0"/>
              <a:t>09/07/2025</a:t>
            </a:fld>
            <a:endParaRPr lang="en-GB"/>
          </a:p>
        </p:txBody>
      </p:sp>
      <p:sp>
        <p:nvSpPr>
          <p:cNvPr id="3" name="Footer Placeholder 2">
            <a:extLst>
              <a:ext uri="{FF2B5EF4-FFF2-40B4-BE49-F238E27FC236}">
                <a16:creationId xmlns:a16="http://schemas.microsoft.com/office/drawing/2014/main" id="{0F052F5F-3A4D-49DA-9207-47165B44C00A}"/>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75C782FC-5AF5-4376-A793-DFD8C88F0C1C}"/>
              </a:ext>
            </a:extLst>
          </p:cNvPr>
          <p:cNvSpPr txBox="1">
            <a:spLocks noGrp="1"/>
          </p:cNvSpPr>
          <p:nvPr>
            <p:ph type="sldNum" sz="quarter" idx="8"/>
          </p:nvPr>
        </p:nvSpPr>
        <p:spPr/>
        <p:txBody>
          <a:bodyPr/>
          <a:lstStyle>
            <a:lvl1pPr>
              <a:defRPr/>
            </a:lvl1pPr>
          </a:lstStyle>
          <a:p>
            <a:pPr lvl="0"/>
            <a:fld id="{684ACD8D-4760-40C1-A03F-2AB959AC94D9}" type="slidenum">
              <a:t>‹#›</a:t>
            </a:fld>
            <a:endParaRPr lang="en-GB"/>
          </a:p>
        </p:txBody>
      </p:sp>
    </p:spTree>
    <p:extLst>
      <p:ext uri="{BB962C8B-B14F-4D97-AF65-F5344CB8AC3E}">
        <p14:creationId xmlns:p14="http://schemas.microsoft.com/office/powerpoint/2010/main" val="37297787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55227-3650-4BE5-928E-B8F065EEA73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882882FD-96C7-458F-B658-355287FE77A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0C9504B-4CF0-4F23-9961-1B6EA9DA90E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E1AF869E-68A4-4740-869B-FF45DFCCB34C}"/>
              </a:ext>
            </a:extLst>
          </p:cNvPr>
          <p:cNvSpPr txBox="1">
            <a:spLocks noGrp="1"/>
          </p:cNvSpPr>
          <p:nvPr>
            <p:ph type="dt" sz="half" idx="7"/>
          </p:nvPr>
        </p:nvSpPr>
        <p:spPr/>
        <p:txBody>
          <a:bodyPr/>
          <a:lstStyle>
            <a:lvl1pPr>
              <a:defRPr/>
            </a:lvl1pPr>
          </a:lstStyle>
          <a:p>
            <a:pPr lvl="0"/>
            <a:fld id="{E6A7AC2E-8C15-4223-89AD-F6D8608250DF}" type="datetime1">
              <a:rPr lang="en-GB" smtClean="0"/>
              <a:t>09/07/2025</a:t>
            </a:fld>
            <a:endParaRPr lang="en-GB"/>
          </a:p>
        </p:txBody>
      </p:sp>
      <p:sp>
        <p:nvSpPr>
          <p:cNvPr id="6" name="Footer Placeholder 5">
            <a:extLst>
              <a:ext uri="{FF2B5EF4-FFF2-40B4-BE49-F238E27FC236}">
                <a16:creationId xmlns:a16="http://schemas.microsoft.com/office/drawing/2014/main" id="{A1BA7771-215E-4C76-A2A8-2ED7AD2682F4}"/>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C79D1387-4226-4FDF-91FF-F320AC9B9AD3}"/>
              </a:ext>
            </a:extLst>
          </p:cNvPr>
          <p:cNvSpPr txBox="1">
            <a:spLocks noGrp="1"/>
          </p:cNvSpPr>
          <p:nvPr>
            <p:ph type="sldNum" sz="quarter" idx="8"/>
          </p:nvPr>
        </p:nvSpPr>
        <p:spPr/>
        <p:txBody>
          <a:bodyPr/>
          <a:lstStyle>
            <a:lvl1pPr>
              <a:defRPr/>
            </a:lvl1pPr>
          </a:lstStyle>
          <a:p>
            <a:pPr lvl="0"/>
            <a:fld id="{7465267D-83F7-4B9F-BBD4-9A4596A6A630}" type="slidenum">
              <a:t>‹#›</a:t>
            </a:fld>
            <a:endParaRPr lang="en-GB"/>
          </a:p>
        </p:txBody>
      </p:sp>
    </p:spTree>
    <p:extLst>
      <p:ext uri="{BB962C8B-B14F-4D97-AF65-F5344CB8AC3E}">
        <p14:creationId xmlns:p14="http://schemas.microsoft.com/office/powerpoint/2010/main" val="4029882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8BD88-B94A-4541-8C5C-A8AF4B3760B8}"/>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4082822B-0950-412C-BBD5-CDB2FBD7E3FD}"/>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B9B70E-267B-481B-B44A-A25020266DBC}"/>
              </a:ext>
            </a:extLst>
          </p:cNvPr>
          <p:cNvSpPr txBox="1">
            <a:spLocks noGrp="1"/>
          </p:cNvSpPr>
          <p:nvPr>
            <p:ph type="dt" sz="half" idx="7"/>
          </p:nvPr>
        </p:nvSpPr>
        <p:spPr/>
        <p:txBody>
          <a:bodyPr/>
          <a:lstStyle>
            <a:lvl1pPr>
              <a:defRPr/>
            </a:lvl1pPr>
          </a:lstStyle>
          <a:p>
            <a:pPr lvl="0"/>
            <a:fld id="{BE60CF0E-A82D-294E-8D04-D93E532563E3}" type="datetime1">
              <a:rPr lang="en-US" smtClean="0"/>
              <a:t>7/9/25</a:t>
            </a:fld>
            <a:endParaRPr lang="en-GB"/>
          </a:p>
        </p:txBody>
      </p:sp>
      <p:sp>
        <p:nvSpPr>
          <p:cNvPr id="5" name="Footer Placeholder 4">
            <a:extLst>
              <a:ext uri="{FF2B5EF4-FFF2-40B4-BE49-F238E27FC236}">
                <a16:creationId xmlns:a16="http://schemas.microsoft.com/office/drawing/2014/main" id="{35203C20-E42A-46CD-B104-2E621447EB5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31AF5674-9BCD-4C45-AD65-085697B63FBB}"/>
              </a:ext>
            </a:extLst>
          </p:cNvPr>
          <p:cNvSpPr txBox="1">
            <a:spLocks noGrp="1"/>
          </p:cNvSpPr>
          <p:nvPr>
            <p:ph type="sldNum" sz="quarter" idx="8"/>
          </p:nvPr>
        </p:nvSpPr>
        <p:spPr/>
        <p:txBody>
          <a:bodyPr/>
          <a:lstStyle>
            <a:lvl1pPr>
              <a:defRPr/>
            </a:lvl1pPr>
          </a:lstStyle>
          <a:p>
            <a:pPr lvl="0"/>
            <a:fld id="{4F52093B-0720-486A-B874-975A27BF69CF}" type="slidenum">
              <a:t>‹#›</a:t>
            </a:fld>
            <a:endParaRPr lang="en-GB"/>
          </a:p>
        </p:txBody>
      </p:sp>
    </p:spTree>
    <p:extLst>
      <p:ext uri="{BB962C8B-B14F-4D97-AF65-F5344CB8AC3E}">
        <p14:creationId xmlns:p14="http://schemas.microsoft.com/office/powerpoint/2010/main" val="9387273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0ACC-BF7D-4F50-9C92-D7737697E92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D7C85E16-9FCC-4D42-89FD-B4B663DBF2AC}"/>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4D952121-155B-4DAF-BBBD-B10A86F3DB44}"/>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1472D9F2-865D-41A7-A136-E02DD60A9F66}"/>
              </a:ext>
            </a:extLst>
          </p:cNvPr>
          <p:cNvSpPr txBox="1">
            <a:spLocks noGrp="1"/>
          </p:cNvSpPr>
          <p:nvPr>
            <p:ph type="dt" sz="half" idx="7"/>
          </p:nvPr>
        </p:nvSpPr>
        <p:spPr/>
        <p:txBody>
          <a:bodyPr/>
          <a:lstStyle>
            <a:lvl1pPr>
              <a:defRPr/>
            </a:lvl1pPr>
          </a:lstStyle>
          <a:p>
            <a:pPr lvl="0"/>
            <a:fld id="{83773FD3-41FC-4DF8-87F2-43FD96DC51F8}" type="datetime1">
              <a:rPr lang="en-GB" smtClean="0"/>
              <a:t>09/07/2025</a:t>
            </a:fld>
            <a:endParaRPr lang="en-GB"/>
          </a:p>
        </p:txBody>
      </p:sp>
      <p:sp>
        <p:nvSpPr>
          <p:cNvPr id="6" name="Footer Placeholder 5">
            <a:extLst>
              <a:ext uri="{FF2B5EF4-FFF2-40B4-BE49-F238E27FC236}">
                <a16:creationId xmlns:a16="http://schemas.microsoft.com/office/drawing/2014/main" id="{9CCEED4B-F2B8-44D8-A31B-C48F01E4F46F}"/>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4D6A8D40-9E49-44F7-8F5D-59740800C3B8}"/>
              </a:ext>
            </a:extLst>
          </p:cNvPr>
          <p:cNvSpPr txBox="1">
            <a:spLocks noGrp="1"/>
          </p:cNvSpPr>
          <p:nvPr>
            <p:ph type="sldNum" sz="quarter" idx="8"/>
          </p:nvPr>
        </p:nvSpPr>
        <p:spPr/>
        <p:txBody>
          <a:bodyPr/>
          <a:lstStyle>
            <a:lvl1pPr>
              <a:defRPr/>
            </a:lvl1pPr>
          </a:lstStyle>
          <a:p>
            <a:pPr lvl="0"/>
            <a:fld id="{4348D8A2-74D8-442D-94C6-6912883BE7D6}" type="slidenum">
              <a:t>‹#›</a:t>
            </a:fld>
            <a:endParaRPr lang="en-GB"/>
          </a:p>
        </p:txBody>
      </p:sp>
    </p:spTree>
    <p:extLst>
      <p:ext uri="{BB962C8B-B14F-4D97-AF65-F5344CB8AC3E}">
        <p14:creationId xmlns:p14="http://schemas.microsoft.com/office/powerpoint/2010/main" val="11807932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66F42-F256-4D34-85D3-0E65D07A19C1}"/>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BDDC3520-607E-4D7D-8917-F602459E29DF}"/>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3D9E15-154B-4753-AD3D-2453AD9B1C84}"/>
              </a:ext>
            </a:extLst>
          </p:cNvPr>
          <p:cNvSpPr txBox="1">
            <a:spLocks noGrp="1"/>
          </p:cNvSpPr>
          <p:nvPr>
            <p:ph type="dt" sz="half" idx="7"/>
          </p:nvPr>
        </p:nvSpPr>
        <p:spPr/>
        <p:txBody>
          <a:bodyPr/>
          <a:lstStyle>
            <a:lvl1pPr>
              <a:defRPr/>
            </a:lvl1pPr>
          </a:lstStyle>
          <a:p>
            <a:pPr lvl="0"/>
            <a:fld id="{46B7A7D5-9265-4611-80D0-13F5DF559424}" type="datetime1">
              <a:rPr lang="en-GB" smtClean="0"/>
              <a:t>09/07/2025</a:t>
            </a:fld>
            <a:endParaRPr lang="en-GB"/>
          </a:p>
        </p:txBody>
      </p:sp>
      <p:sp>
        <p:nvSpPr>
          <p:cNvPr id="5" name="Footer Placeholder 4">
            <a:extLst>
              <a:ext uri="{FF2B5EF4-FFF2-40B4-BE49-F238E27FC236}">
                <a16:creationId xmlns:a16="http://schemas.microsoft.com/office/drawing/2014/main" id="{32D8E49F-2407-4872-BBE9-9F94721E392F}"/>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99329EE0-5C82-4BC2-B69D-DEED5FE44C5B}"/>
              </a:ext>
            </a:extLst>
          </p:cNvPr>
          <p:cNvSpPr txBox="1">
            <a:spLocks noGrp="1"/>
          </p:cNvSpPr>
          <p:nvPr>
            <p:ph type="sldNum" sz="quarter" idx="8"/>
          </p:nvPr>
        </p:nvSpPr>
        <p:spPr/>
        <p:txBody>
          <a:bodyPr/>
          <a:lstStyle>
            <a:lvl1pPr>
              <a:defRPr/>
            </a:lvl1pPr>
          </a:lstStyle>
          <a:p>
            <a:pPr lvl="0"/>
            <a:fld id="{078320DF-69DC-4D5D-BA7C-727CD9A15729}" type="slidenum">
              <a:t>‹#›</a:t>
            </a:fld>
            <a:endParaRPr lang="en-GB"/>
          </a:p>
        </p:txBody>
      </p:sp>
    </p:spTree>
    <p:extLst>
      <p:ext uri="{BB962C8B-B14F-4D97-AF65-F5344CB8AC3E}">
        <p14:creationId xmlns:p14="http://schemas.microsoft.com/office/powerpoint/2010/main" val="1039459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5294B2-FD52-4021-968C-126C9430674B}"/>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4EC47CAD-1132-4AEF-A919-14BEF0CD207C}"/>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DA049A-0302-482F-91D1-C051B8299188}"/>
              </a:ext>
            </a:extLst>
          </p:cNvPr>
          <p:cNvSpPr txBox="1">
            <a:spLocks noGrp="1"/>
          </p:cNvSpPr>
          <p:nvPr>
            <p:ph type="dt" sz="half" idx="7"/>
          </p:nvPr>
        </p:nvSpPr>
        <p:spPr/>
        <p:txBody>
          <a:bodyPr/>
          <a:lstStyle>
            <a:lvl1pPr>
              <a:defRPr/>
            </a:lvl1pPr>
          </a:lstStyle>
          <a:p>
            <a:pPr lvl="0"/>
            <a:fld id="{7CC6BE3E-9BF9-4157-AF0F-5884EB656AEE}" type="datetime1">
              <a:rPr lang="en-GB" smtClean="0"/>
              <a:t>09/07/2025</a:t>
            </a:fld>
            <a:endParaRPr lang="en-GB"/>
          </a:p>
        </p:txBody>
      </p:sp>
      <p:sp>
        <p:nvSpPr>
          <p:cNvPr id="5" name="Footer Placeholder 4">
            <a:extLst>
              <a:ext uri="{FF2B5EF4-FFF2-40B4-BE49-F238E27FC236}">
                <a16:creationId xmlns:a16="http://schemas.microsoft.com/office/drawing/2014/main" id="{8EAA094E-A02F-4B22-AB90-9AB6592C0E7F}"/>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4F9AFEBE-D085-4598-AE2B-AA774741BA57}"/>
              </a:ext>
            </a:extLst>
          </p:cNvPr>
          <p:cNvSpPr txBox="1">
            <a:spLocks noGrp="1"/>
          </p:cNvSpPr>
          <p:nvPr>
            <p:ph type="sldNum" sz="quarter" idx="8"/>
          </p:nvPr>
        </p:nvSpPr>
        <p:spPr/>
        <p:txBody>
          <a:bodyPr/>
          <a:lstStyle>
            <a:lvl1pPr>
              <a:defRPr/>
            </a:lvl1pPr>
          </a:lstStyle>
          <a:p>
            <a:pPr lvl="0"/>
            <a:fld id="{9FF4BC80-48B4-4EAB-AAEB-9F4F8AD0735F}" type="slidenum">
              <a:t>‹#›</a:t>
            </a:fld>
            <a:endParaRPr lang="en-GB"/>
          </a:p>
        </p:txBody>
      </p:sp>
    </p:spTree>
    <p:extLst>
      <p:ext uri="{BB962C8B-B14F-4D97-AF65-F5344CB8AC3E}">
        <p14:creationId xmlns:p14="http://schemas.microsoft.com/office/powerpoint/2010/main" val="2379259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3540-B32D-46D3-8A00-AC8948711CEF}"/>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9F269567-F111-47AE-872D-2CFF051B6050}"/>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4803C000-A2E4-4F21-BFDA-30B3CB211ED9}"/>
              </a:ext>
            </a:extLst>
          </p:cNvPr>
          <p:cNvSpPr txBox="1">
            <a:spLocks noGrp="1"/>
          </p:cNvSpPr>
          <p:nvPr>
            <p:ph type="dt" sz="half" idx="7"/>
          </p:nvPr>
        </p:nvSpPr>
        <p:spPr/>
        <p:txBody>
          <a:bodyPr/>
          <a:lstStyle>
            <a:lvl1pPr>
              <a:defRPr/>
            </a:lvl1pPr>
          </a:lstStyle>
          <a:p>
            <a:pPr lvl="0"/>
            <a:fld id="{9052EB6F-F01A-4C7F-8837-494AA6F5600D}" type="datetime1">
              <a:rPr lang="en-GB"/>
              <a:pPr lvl="0"/>
              <a:t>09/07/2025</a:t>
            </a:fld>
            <a:endParaRPr lang="en-GB"/>
          </a:p>
        </p:txBody>
      </p:sp>
      <p:sp>
        <p:nvSpPr>
          <p:cNvPr id="5" name="Footer Placeholder 4">
            <a:extLst>
              <a:ext uri="{FF2B5EF4-FFF2-40B4-BE49-F238E27FC236}">
                <a16:creationId xmlns:a16="http://schemas.microsoft.com/office/drawing/2014/main" id="{C453F97F-4B2A-4920-A849-387B61F5B92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5A2CC54A-FB31-44A8-8692-2F0A10704667}"/>
              </a:ext>
            </a:extLst>
          </p:cNvPr>
          <p:cNvSpPr txBox="1">
            <a:spLocks noGrp="1"/>
          </p:cNvSpPr>
          <p:nvPr>
            <p:ph type="sldNum" sz="quarter" idx="8"/>
          </p:nvPr>
        </p:nvSpPr>
        <p:spPr/>
        <p:txBody>
          <a:bodyPr/>
          <a:lstStyle>
            <a:lvl1pPr>
              <a:defRPr/>
            </a:lvl1pPr>
          </a:lstStyle>
          <a:p>
            <a:pPr lvl="0"/>
            <a:fld id="{21B9929F-084D-4E07-ACED-BED149780FD0}" type="slidenum">
              <a:t>‹#›</a:t>
            </a:fld>
            <a:endParaRPr lang="en-GB"/>
          </a:p>
        </p:txBody>
      </p:sp>
    </p:spTree>
    <p:extLst>
      <p:ext uri="{BB962C8B-B14F-4D97-AF65-F5344CB8AC3E}">
        <p14:creationId xmlns:p14="http://schemas.microsoft.com/office/powerpoint/2010/main" val="161609962"/>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80C4-B5E2-46DC-ADC0-D6C557EC9586}"/>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D7768E1A-522F-4D6F-860D-C8047D74E38A}"/>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047576-2994-42F5-AA45-C0D455651C27}"/>
              </a:ext>
            </a:extLst>
          </p:cNvPr>
          <p:cNvSpPr txBox="1">
            <a:spLocks noGrp="1"/>
          </p:cNvSpPr>
          <p:nvPr>
            <p:ph type="dt" sz="half" idx="7"/>
          </p:nvPr>
        </p:nvSpPr>
        <p:spPr/>
        <p:txBody>
          <a:bodyPr/>
          <a:lstStyle>
            <a:lvl1pPr>
              <a:defRPr/>
            </a:lvl1pPr>
          </a:lstStyle>
          <a:p>
            <a:pPr lvl="0"/>
            <a:fld id="{C841FCA5-6C9D-48F9-858C-EAF4952FFB00}" type="datetime1">
              <a:rPr lang="en-GB"/>
              <a:pPr lvl="0"/>
              <a:t>09/07/2025</a:t>
            </a:fld>
            <a:endParaRPr lang="en-GB"/>
          </a:p>
        </p:txBody>
      </p:sp>
      <p:sp>
        <p:nvSpPr>
          <p:cNvPr id="5" name="Footer Placeholder 4">
            <a:extLst>
              <a:ext uri="{FF2B5EF4-FFF2-40B4-BE49-F238E27FC236}">
                <a16:creationId xmlns:a16="http://schemas.microsoft.com/office/drawing/2014/main" id="{97E9E8E3-CAFB-4C04-9B1A-AA7F6E36BB9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713E07C4-0230-4131-AC81-D9A06668702B}"/>
              </a:ext>
            </a:extLst>
          </p:cNvPr>
          <p:cNvSpPr txBox="1">
            <a:spLocks noGrp="1"/>
          </p:cNvSpPr>
          <p:nvPr>
            <p:ph type="sldNum" sz="quarter" idx="8"/>
          </p:nvPr>
        </p:nvSpPr>
        <p:spPr/>
        <p:txBody>
          <a:bodyPr/>
          <a:lstStyle>
            <a:lvl1pPr>
              <a:defRPr/>
            </a:lvl1pPr>
          </a:lstStyle>
          <a:p>
            <a:pPr lvl="0"/>
            <a:fld id="{229C6A3C-F0DE-4587-B6A6-8E7EE78CBA88}" type="slidenum">
              <a:t>‹#›</a:t>
            </a:fld>
            <a:endParaRPr lang="en-GB"/>
          </a:p>
        </p:txBody>
      </p:sp>
    </p:spTree>
    <p:extLst>
      <p:ext uri="{BB962C8B-B14F-4D97-AF65-F5344CB8AC3E}">
        <p14:creationId xmlns:p14="http://schemas.microsoft.com/office/powerpoint/2010/main" val="222614071"/>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F824A-05C5-4F78-BD21-1605B7FD720F}"/>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F8CC134A-D0E5-4A39-92B5-7734670FBDFC}"/>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550FCF32-2B36-4AA2-8E0D-4B25DE0DFE53}"/>
              </a:ext>
            </a:extLst>
          </p:cNvPr>
          <p:cNvSpPr txBox="1">
            <a:spLocks noGrp="1"/>
          </p:cNvSpPr>
          <p:nvPr>
            <p:ph type="dt" sz="half" idx="7"/>
          </p:nvPr>
        </p:nvSpPr>
        <p:spPr/>
        <p:txBody>
          <a:bodyPr/>
          <a:lstStyle>
            <a:lvl1pPr>
              <a:defRPr/>
            </a:lvl1pPr>
          </a:lstStyle>
          <a:p>
            <a:pPr lvl="0"/>
            <a:fld id="{039E7514-152E-4C65-9651-D19642D7E55C}" type="datetime1">
              <a:rPr lang="en-GB"/>
              <a:pPr lvl="0"/>
              <a:t>09/07/2025</a:t>
            </a:fld>
            <a:endParaRPr lang="en-GB"/>
          </a:p>
        </p:txBody>
      </p:sp>
      <p:sp>
        <p:nvSpPr>
          <p:cNvPr id="5" name="Footer Placeholder 4">
            <a:extLst>
              <a:ext uri="{FF2B5EF4-FFF2-40B4-BE49-F238E27FC236}">
                <a16:creationId xmlns:a16="http://schemas.microsoft.com/office/drawing/2014/main" id="{70A9D001-46B6-498C-A127-096E8E36EE4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260CA5A3-958C-4DF8-BB35-1FE5BCC5318D}"/>
              </a:ext>
            </a:extLst>
          </p:cNvPr>
          <p:cNvSpPr txBox="1">
            <a:spLocks noGrp="1"/>
          </p:cNvSpPr>
          <p:nvPr>
            <p:ph type="sldNum" sz="quarter" idx="8"/>
          </p:nvPr>
        </p:nvSpPr>
        <p:spPr/>
        <p:txBody>
          <a:bodyPr/>
          <a:lstStyle>
            <a:lvl1pPr>
              <a:defRPr/>
            </a:lvl1pPr>
          </a:lstStyle>
          <a:p>
            <a:pPr lvl="0"/>
            <a:fld id="{C0B6D386-3FA7-4CC8-B32B-C4D73DDCC5DC}" type="slidenum">
              <a:t>‹#›</a:t>
            </a:fld>
            <a:endParaRPr lang="en-GB"/>
          </a:p>
        </p:txBody>
      </p:sp>
    </p:spTree>
    <p:extLst>
      <p:ext uri="{BB962C8B-B14F-4D97-AF65-F5344CB8AC3E}">
        <p14:creationId xmlns:p14="http://schemas.microsoft.com/office/powerpoint/2010/main" val="4018504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02DE1-CAB8-4ABA-8F3B-B0471A4962BA}"/>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E1FBFEBA-FABD-4A22-99B7-F6732EBE2E76}"/>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1D36175-3FE7-49EF-A0DA-CDD1501475E3}"/>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7C76EE0-CF86-4E3E-B1AB-D880EE061BB2}"/>
              </a:ext>
            </a:extLst>
          </p:cNvPr>
          <p:cNvSpPr txBox="1">
            <a:spLocks noGrp="1"/>
          </p:cNvSpPr>
          <p:nvPr>
            <p:ph type="dt" sz="half" idx="7"/>
          </p:nvPr>
        </p:nvSpPr>
        <p:spPr/>
        <p:txBody>
          <a:bodyPr/>
          <a:lstStyle>
            <a:lvl1pPr>
              <a:defRPr/>
            </a:lvl1pPr>
          </a:lstStyle>
          <a:p>
            <a:pPr lvl="0"/>
            <a:fld id="{F32B03DF-B078-440C-ABC1-115D1F362B78}" type="datetime1">
              <a:rPr lang="en-GB"/>
              <a:pPr lvl="0"/>
              <a:t>09/07/2025</a:t>
            </a:fld>
            <a:endParaRPr lang="en-GB"/>
          </a:p>
        </p:txBody>
      </p:sp>
      <p:sp>
        <p:nvSpPr>
          <p:cNvPr id="6" name="Footer Placeholder 5">
            <a:extLst>
              <a:ext uri="{FF2B5EF4-FFF2-40B4-BE49-F238E27FC236}">
                <a16:creationId xmlns:a16="http://schemas.microsoft.com/office/drawing/2014/main" id="{BAD7BDC1-4FF2-42AC-8F6D-DFD9310B3333}"/>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4A064C9A-8708-4E6F-9E45-820BC2E98AE2}"/>
              </a:ext>
            </a:extLst>
          </p:cNvPr>
          <p:cNvSpPr txBox="1">
            <a:spLocks noGrp="1"/>
          </p:cNvSpPr>
          <p:nvPr>
            <p:ph type="sldNum" sz="quarter" idx="8"/>
          </p:nvPr>
        </p:nvSpPr>
        <p:spPr/>
        <p:txBody>
          <a:bodyPr/>
          <a:lstStyle>
            <a:lvl1pPr>
              <a:defRPr/>
            </a:lvl1pPr>
          </a:lstStyle>
          <a:p>
            <a:pPr lvl="0"/>
            <a:fld id="{EAF393FD-3DF8-42A5-A8FA-A2BF771A37E3}" type="slidenum">
              <a:t>‹#›</a:t>
            </a:fld>
            <a:endParaRPr lang="en-GB"/>
          </a:p>
        </p:txBody>
      </p:sp>
    </p:spTree>
    <p:extLst>
      <p:ext uri="{BB962C8B-B14F-4D97-AF65-F5344CB8AC3E}">
        <p14:creationId xmlns:p14="http://schemas.microsoft.com/office/powerpoint/2010/main" val="29584496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4D1E-CDD8-40B0-8055-433F1CDFE249}"/>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51423DB5-474F-4F7F-86B8-462E7571A735}"/>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C9A7EADC-8ACC-47D1-A0CC-53E314C5013F}"/>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32531E8-EB75-428F-ACAF-D019895796E0}"/>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1ECC596C-DE5E-4BA0-8BD9-E0555E4DB520}"/>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A28B078-B553-4CC2-9691-9CA862EF476A}"/>
              </a:ext>
            </a:extLst>
          </p:cNvPr>
          <p:cNvSpPr txBox="1">
            <a:spLocks noGrp="1"/>
          </p:cNvSpPr>
          <p:nvPr>
            <p:ph type="dt" sz="half" idx="7"/>
          </p:nvPr>
        </p:nvSpPr>
        <p:spPr/>
        <p:txBody>
          <a:bodyPr/>
          <a:lstStyle>
            <a:lvl1pPr>
              <a:defRPr/>
            </a:lvl1pPr>
          </a:lstStyle>
          <a:p>
            <a:pPr lvl="0"/>
            <a:fld id="{33948724-37EA-469B-8ACD-BD155539800E}" type="datetime1">
              <a:rPr lang="en-GB"/>
              <a:pPr lvl="0"/>
              <a:t>09/07/2025</a:t>
            </a:fld>
            <a:endParaRPr lang="en-GB"/>
          </a:p>
        </p:txBody>
      </p:sp>
      <p:sp>
        <p:nvSpPr>
          <p:cNvPr id="8" name="Footer Placeholder 7">
            <a:extLst>
              <a:ext uri="{FF2B5EF4-FFF2-40B4-BE49-F238E27FC236}">
                <a16:creationId xmlns:a16="http://schemas.microsoft.com/office/drawing/2014/main" id="{916111F6-7239-4273-A090-67FDD2D97E3E}"/>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A1B007E5-88A4-4C84-9A6B-BA27790EC037}"/>
              </a:ext>
            </a:extLst>
          </p:cNvPr>
          <p:cNvSpPr txBox="1">
            <a:spLocks noGrp="1"/>
          </p:cNvSpPr>
          <p:nvPr>
            <p:ph type="sldNum" sz="quarter" idx="8"/>
          </p:nvPr>
        </p:nvSpPr>
        <p:spPr/>
        <p:txBody>
          <a:bodyPr/>
          <a:lstStyle>
            <a:lvl1pPr>
              <a:defRPr/>
            </a:lvl1pPr>
          </a:lstStyle>
          <a:p>
            <a:pPr lvl="0"/>
            <a:fld id="{424BEE48-1C25-40B6-AE13-9BE115420C05}" type="slidenum">
              <a:t>‹#›</a:t>
            </a:fld>
            <a:endParaRPr lang="en-GB"/>
          </a:p>
        </p:txBody>
      </p:sp>
    </p:spTree>
    <p:extLst>
      <p:ext uri="{BB962C8B-B14F-4D97-AF65-F5344CB8AC3E}">
        <p14:creationId xmlns:p14="http://schemas.microsoft.com/office/powerpoint/2010/main" val="16781106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775EA-C5BB-49E3-A7CB-3CDF5692E44B}"/>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F1026EA4-C3DB-4EBB-9B75-37F28C227BDB}"/>
              </a:ext>
            </a:extLst>
          </p:cNvPr>
          <p:cNvSpPr txBox="1">
            <a:spLocks noGrp="1"/>
          </p:cNvSpPr>
          <p:nvPr>
            <p:ph type="dt" sz="half" idx="7"/>
          </p:nvPr>
        </p:nvSpPr>
        <p:spPr/>
        <p:txBody>
          <a:bodyPr/>
          <a:lstStyle>
            <a:lvl1pPr>
              <a:defRPr/>
            </a:lvl1pPr>
          </a:lstStyle>
          <a:p>
            <a:pPr lvl="0"/>
            <a:fld id="{79A18A16-F1AD-4500-8ABF-A49673BC476C}" type="datetime1">
              <a:rPr lang="en-GB"/>
              <a:pPr lvl="0"/>
              <a:t>09/07/2025</a:t>
            </a:fld>
            <a:endParaRPr lang="en-GB"/>
          </a:p>
        </p:txBody>
      </p:sp>
      <p:sp>
        <p:nvSpPr>
          <p:cNvPr id="4" name="Footer Placeholder 3">
            <a:extLst>
              <a:ext uri="{FF2B5EF4-FFF2-40B4-BE49-F238E27FC236}">
                <a16:creationId xmlns:a16="http://schemas.microsoft.com/office/drawing/2014/main" id="{61CD739B-620B-4FC7-8C7C-436452377E78}"/>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605C5685-31DB-4D15-A371-92CB77CB9751}"/>
              </a:ext>
            </a:extLst>
          </p:cNvPr>
          <p:cNvSpPr txBox="1">
            <a:spLocks noGrp="1"/>
          </p:cNvSpPr>
          <p:nvPr>
            <p:ph type="sldNum" sz="quarter" idx="8"/>
          </p:nvPr>
        </p:nvSpPr>
        <p:spPr/>
        <p:txBody>
          <a:bodyPr/>
          <a:lstStyle>
            <a:lvl1pPr>
              <a:defRPr/>
            </a:lvl1pPr>
          </a:lstStyle>
          <a:p>
            <a:pPr lvl="0"/>
            <a:fld id="{B62D5E88-FC20-4906-A394-9A34973A1498}" type="slidenum">
              <a:t>‹#›</a:t>
            </a:fld>
            <a:endParaRPr lang="en-GB"/>
          </a:p>
        </p:txBody>
      </p:sp>
    </p:spTree>
    <p:extLst>
      <p:ext uri="{BB962C8B-B14F-4D97-AF65-F5344CB8AC3E}">
        <p14:creationId xmlns:p14="http://schemas.microsoft.com/office/powerpoint/2010/main" val="5064854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3E9D22-4F00-4EE0-B7B0-422A8BD80F72}"/>
              </a:ext>
            </a:extLst>
          </p:cNvPr>
          <p:cNvSpPr txBox="1">
            <a:spLocks noGrp="1"/>
          </p:cNvSpPr>
          <p:nvPr>
            <p:ph type="dt" sz="half" idx="7"/>
          </p:nvPr>
        </p:nvSpPr>
        <p:spPr/>
        <p:txBody>
          <a:bodyPr/>
          <a:lstStyle>
            <a:lvl1pPr>
              <a:defRPr/>
            </a:lvl1pPr>
          </a:lstStyle>
          <a:p>
            <a:pPr lvl="0"/>
            <a:fld id="{6CB92B84-8FAE-43D9-8D8A-6E4BE2F733B6}" type="datetime1">
              <a:rPr lang="en-GB"/>
              <a:pPr lvl="0"/>
              <a:t>09/07/2025</a:t>
            </a:fld>
            <a:endParaRPr lang="en-GB"/>
          </a:p>
        </p:txBody>
      </p:sp>
      <p:sp>
        <p:nvSpPr>
          <p:cNvPr id="3" name="Footer Placeholder 2">
            <a:extLst>
              <a:ext uri="{FF2B5EF4-FFF2-40B4-BE49-F238E27FC236}">
                <a16:creationId xmlns:a16="http://schemas.microsoft.com/office/drawing/2014/main" id="{0F052F5F-3A4D-49DA-9207-47165B44C00A}"/>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75C782FC-5AF5-4376-A793-DFD8C88F0C1C}"/>
              </a:ext>
            </a:extLst>
          </p:cNvPr>
          <p:cNvSpPr txBox="1">
            <a:spLocks noGrp="1"/>
          </p:cNvSpPr>
          <p:nvPr>
            <p:ph type="sldNum" sz="quarter" idx="8"/>
          </p:nvPr>
        </p:nvSpPr>
        <p:spPr/>
        <p:txBody>
          <a:bodyPr/>
          <a:lstStyle>
            <a:lvl1pPr>
              <a:defRPr/>
            </a:lvl1pPr>
          </a:lstStyle>
          <a:p>
            <a:pPr lvl="0"/>
            <a:fld id="{684ACD8D-4760-40C1-A03F-2AB959AC94D9}" type="slidenum">
              <a:t>‹#›</a:t>
            </a:fld>
            <a:endParaRPr lang="en-GB"/>
          </a:p>
        </p:txBody>
      </p:sp>
    </p:spTree>
    <p:extLst>
      <p:ext uri="{BB962C8B-B14F-4D97-AF65-F5344CB8AC3E}">
        <p14:creationId xmlns:p14="http://schemas.microsoft.com/office/powerpoint/2010/main" val="2778632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42721-4181-44B2-8539-FA620D5F1EFD}"/>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2314B4EE-0F25-4BCD-88B5-0B333601C303}"/>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4436D61B-680A-41D5-A857-C4E17D18E0B7}"/>
              </a:ext>
            </a:extLst>
          </p:cNvPr>
          <p:cNvSpPr txBox="1">
            <a:spLocks noGrp="1"/>
          </p:cNvSpPr>
          <p:nvPr>
            <p:ph type="dt" sz="half" idx="7"/>
          </p:nvPr>
        </p:nvSpPr>
        <p:spPr/>
        <p:txBody>
          <a:bodyPr/>
          <a:lstStyle>
            <a:lvl1pPr>
              <a:defRPr/>
            </a:lvl1pPr>
          </a:lstStyle>
          <a:p>
            <a:pPr lvl="0"/>
            <a:fld id="{9B3B53CE-5A2A-F844-9981-C79E76FF4D2E}" type="datetime1">
              <a:rPr lang="en-US" smtClean="0"/>
              <a:t>7/9/25</a:t>
            </a:fld>
            <a:endParaRPr lang="en-GB"/>
          </a:p>
        </p:txBody>
      </p:sp>
      <p:sp>
        <p:nvSpPr>
          <p:cNvPr id="5" name="Footer Placeholder 4">
            <a:extLst>
              <a:ext uri="{FF2B5EF4-FFF2-40B4-BE49-F238E27FC236}">
                <a16:creationId xmlns:a16="http://schemas.microsoft.com/office/drawing/2014/main" id="{BCF3BB2C-2CCD-4FAD-A27E-43E943DAE1B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3D16CB00-6285-4FE4-AD52-EF7DB90C877F}"/>
              </a:ext>
            </a:extLst>
          </p:cNvPr>
          <p:cNvSpPr txBox="1">
            <a:spLocks noGrp="1"/>
          </p:cNvSpPr>
          <p:nvPr>
            <p:ph type="sldNum" sz="quarter" idx="8"/>
          </p:nvPr>
        </p:nvSpPr>
        <p:spPr/>
        <p:txBody>
          <a:bodyPr/>
          <a:lstStyle>
            <a:lvl1pPr>
              <a:defRPr/>
            </a:lvl1pPr>
          </a:lstStyle>
          <a:p>
            <a:pPr lvl="0"/>
            <a:fld id="{0610F211-B40B-498F-9139-10E73BCB8378}" type="slidenum">
              <a:t>‹#›</a:t>
            </a:fld>
            <a:endParaRPr lang="en-GB"/>
          </a:p>
        </p:txBody>
      </p:sp>
    </p:spTree>
    <p:extLst>
      <p:ext uri="{BB962C8B-B14F-4D97-AF65-F5344CB8AC3E}">
        <p14:creationId xmlns:p14="http://schemas.microsoft.com/office/powerpoint/2010/main" val="38552563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55227-3650-4BE5-928E-B8F065EEA73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882882FD-96C7-458F-B658-355287FE77A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0C9504B-4CF0-4F23-9961-1B6EA9DA90E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E1AF869E-68A4-4740-869B-FF45DFCCB34C}"/>
              </a:ext>
            </a:extLst>
          </p:cNvPr>
          <p:cNvSpPr txBox="1">
            <a:spLocks noGrp="1"/>
          </p:cNvSpPr>
          <p:nvPr>
            <p:ph type="dt" sz="half" idx="7"/>
          </p:nvPr>
        </p:nvSpPr>
        <p:spPr/>
        <p:txBody>
          <a:bodyPr/>
          <a:lstStyle>
            <a:lvl1pPr>
              <a:defRPr/>
            </a:lvl1pPr>
          </a:lstStyle>
          <a:p>
            <a:pPr lvl="0"/>
            <a:fld id="{D127A4E3-BE7C-4F18-BDF9-48672C247F0A}" type="datetime1">
              <a:rPr lang="en-GB"/>
              <a:pPr lvl="0"/>
              <a:t>09/07/2025</a:t>
            </a:fld>
            <a:endParaRPr lang="en-GB"/>
          </a:p>
        </p:txBody>
      </p:sp>
      <p:sp>
        <p:nvSpPr>
          <p:cNvPr id="6" name="Footer Placeholder 5">
            <a:extLst>
              <a:ext uri="{FF2B5EF4-FFF2-40B4-BE49-F238E27FC236}">
                <a16:creationId xmlns:a16="http://schemas.microsoft.com/office/drawing/2014/main" id="{A1BA7771-215E-4C76-A2A8-2ED7AD2682F4}"/>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C79D1387-4226-4FDF-91FF-F320AC9B9AD3}"/>
              </a:ext>
            </a:extLst>
          </p:cNvPr>
          <p:cNvSpPr txBox="1">
            <a:spLocks noGrp="1"/>
          </p:cNvSpPr>
          <p:nvPr>
            <p:ph type="sldNum" sz="quarter" idx="8"/>
          </p:nvPr>
        </p:nvSpPr>
        <p:spPr/>
        <p:txBody>
          <a:bodyPr/>
          <a:lstStyle>
            <a:lvl1pPr>
              <a:defRPr/>
            </a:lvl1pPr>
          </a:lstStyle>
          <a:p>
            <a:pPr lvl="0"/>
            <a:fld id="{7465267D-83F7-4B9F-BBD4-9A4596A6A630}" type="slidenum">
              <a:t>‹#›</a:t>
            </a:fld>
            <a:endParaRPr lang="en-GB"/>
          </a:p>
        </p:txBody>
      </p:sp>
    </p:spTree>
    <p:extLst>
      <p:ext uri="{BB962C8B-B14F-4D97-AF65-F5344CB8AC3E}">
        <p14:creationId xmlns:p14="http://schemas.microsoft.com/office/powerpoint/2010/main" val="5057124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0ACC-BF7D-4F50-9C92-D7737697E92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D7C85E16-9FCC-4D42-89FD-B4B663DBF2AC}"/>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4D952121-155B-4DAF-BBBD-B10A86F3DB44}"/>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1472D9F2-865D-41A7-A136-E02DD60A9F66}"/>
              </a:ext>
            </a:extLst>
          </p:cNvPr>
          <p:cNvSpPr txBox="1">
            <a:spLocks noGrp="1"/>
          </p:cNvSpPr>
          <p:nvPr>
            <p:ph type="dt" sz="half" idx="7"/>
          </p:nvPr>
        </p:nvSpPr>
        <p:spPr/>
        <p:txBody>
          <a:bodyPr/>
          <a:lstStyle>
            <a:lvl1pPr>
              <a:defRPr/>
            </a:lvl1pPr>
          </a:lstStyle>
          <a:p>
            <a:pPr lvl="0"/>
            <a:fld id="{7BE98F98-FAC1-4257-AE64-62F41D2CE614}" type="datetime1">
              <a:rPr lang="en-GB"/>
              <a:pPr lvl="0"/>
              <a:t>09/07/2025</a:t>
            </a:fld>
            <a:endParaRPr lang="en-GB"/>
          </a:p>
        </p:txBody>
      </p:sp>
      <p:sp>
        <p:nvSpPr>
          <p:cNvPr id="6" name="Footer Placeholder 5">
            <a:extLst>
              <a:ext uri="{FF2B5EF4-FFF2-40B4-BE49-F238E27FC236}">
                <a16:creationId xmlns:a16="http://schemas.microsoft.com/office/drawing/2014/main" id="{9CCEED4B-F2B8-44D8-A31B-C48F01E4F46F}"/>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4D6A8D40-9E49-44F7-8F5D-59740800C3B8}"/>
              </a:ext>
            </a:extLst>
          </p:cNvPr>
          <p:cNvSpPr txBox="1">
            <a:spLocks noGrp="1"/>
          </p:cNvSpPr>
          <p:nvPr>
            <p:ph type="sldNum" sz="quarter" idx="8"/>
          </p:nvPr>
        </p:nvSpPr>
        <p:spPr/>
        <p:txBody>
          <a:bodyPr/>
          <a:lstStyle>
            <a:lvl1pPr>
              <a:defRPr/>
            </a:lvl1pPr>
          </a:lstStyle>
          <a:p>
            <a:pPr lvl="0"/>
            <a:fld id="{4348D8A2-74D8-442D-94C6-6912883BE7D6}" type="slidenum">
              <a:t>‹#›</a:t>
            </a:fld>
            <a:endParaRPr lang="en-GB"/>
          </a:p>
        </p:txBody>
      </p:sp>
    </p:spTree>
    <p:extLst>
      <p:ext uri="{BB962C8B-B14F-4D97-AF65-F5344CB8AC3E}">
        <p14:creationId xmlns:p14="http://schemas.microsoft.com/office/powerpoint/2010/main" val="500126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66F42-F256-4D34-85D3-0E65D07A19C1}"/>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BDDC3520-607E-4D7D-8917-F602459E29DF}"/>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3D9E15-154B-4753-AD3D-2453AD9B1C84}"/>
              </a:ext>
            </a:extLst>
          </p:cNvPr>
          <p:cNvSpPr txBox="1">
            <a:spLocks noGrp="1"/>
          </p:cNvSpPr>
          <p:nvPr>
            <p:ph type="dt" sz="half" idx="7"/>
          </p:nvPr>
        </p:nvSpPr>
        <p:spPr/>
        <p:txBody>
          <a:bodyPr/>
          <a:lstStyle>
            <a:lvl1pPr>
              <a:defRPr/>
            </a:lvl1pPr>
          </a:lstStyle>
          <a:p>
            <a:pPr lvl="0"/>
            <a:fld id="{CE92B8EF-51BF-451E-8853-3192661CB532}" type="datetime1">
              <a:rPr lang="en-GB"/>
              <a:pPr lvl="0"/>
              <a:t>09/07/2025</a:t>
            </a:fld>
            <a:endParaRPr lang="en-GB"/>
          </a:p>
        </p:txBody>
      </p:sp>
      <p:sp>
        <p:nvSpPr>
          <p:cNvPr id="5" name="Footer Placeholder 4">
            <a:extLst>
              <a:ext uri="{FF2B5EF4-FFF2-40B4-BE49-F238E27FC236}">
                <a16:creationId xmlns:a16="http://schemas.microsoft.com/office/drawing/2014/main" id="{32D8E49F-2407-4872-BBE9-9F94721E392F}"/>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99329EE0-5C82-4BC2-B69D-DEED5FE44C5B}"/>
              </a:ext>
            </a:extLst>
          </p:cNvPr>
          <p:cNvSpPr txBox="1">
            <a:spLocks noGrp="1"/>
          </p:cNvSpPr>
          <p:nvPr>
            <p:ph type="sldNum" sz="quarter" idx="8"/>
          </p:nvPr>
        </p:nvSpPr>
        <p:spPr/>
        <p:txBody>
          <a:bodyPr/>
          <a:lstStyle>
            <a:lvl1pPr>
              <a:defRPr/>
            </a:lvl1pPr>
          </a:lstStyle>
          <a:p>
            <a:pPr lvl="0"/>
            <a:fld id="{078320DF-69DC-4D5D-BA7C-727CD9A15729}" type="slidenum">
              <a:t>‹#›</a:t>
            </a:fld>
            <a:endParaRPr lang="en-GB"/>
          </a:p>
        </p:txBody>
      </p:sp>
    </p:spTree>
    <p:extLst>
      <p:ext uri="{BB962C8B-B14F-4D97-AF65-F5344CB8AC3E}">
        <p14:creationId xmlns:p14="http://schemas.microsoft.com/office/powerpoint/2010/main" val="8879358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5294B2-FD52-4021-968C-126C9430674B}"/>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4EC47CAD-1132-4AEF-A919-14BEF0CD207C}"/>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DA049A-0302-482F-91D1-C051B8299188}"/>
              </a:ext>
            </a:extLst>
          </p:cNvPr>
          <p:cNvSpPr txBox="1">
            <a:spLocks noGrp="1"/>
          </p:cNvSpPr>
          <p:nvPr>
            <p:ph type="dt" sz="half" idx="7"/>
          </p:nvPr>
        </p:nvSpPr>
        <p:spPr/>
        <p:txBody>
          <a:bodyPr/>
          <a:lstStyle>
            <a:lvl1pPr>
              <a:defRPr/>
            </a:lvl1pPr>
          </a:lstStyle>
          <a:p>
            <a:pPr lvl="0"/>
            <a:fld id="{034687C2-DC16-4038-9B1F-C825568F6269}" type="datetime1">
              <a:rPr lang="en-GB"/>
              <a:pPr lvl="0"/>
              <a:t>09/07/2025</a:t>
            </a:fld>
            <a:endParaRPr lang="en-GB"/>
          </a:p>
        </p:txBody>
      </p:sp>
      <p:sp>
        <p:nvSpPr>
          <p:cNvPr id="5" name="Footer Placeholder 4">
            <a:extLst>
              <a:ext uri="{FF2B5EF4-FFF2-40B4-BE49-F238E27FC236}">
                <a16:creationId xmlns:a16="http://schemas.microsoft.com/office/drawing/2014/main" id="{8EAA094E-A02F-4B22-AB90-9AB6592C0E7F}"/>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4F9AFEBE-D085-4598-AE2B-AA774741BA57}"/>
              </a:ext>
            </a:extLst>
          </p:cNvPr>
          <p:cNvSpPr txBox="1">
            <a:spLocks noGrp="1"/>
          </p:cNvSpPr>
          <p:nvPr>
            <p:ph type="sldNum" sz="quarter" idx="8"/>
          </p:nvPr>
        </p:nvSpPr>
        <p:spPr/>
        <p:txBody>
          <a:bodyPr/>
          <a:lstStyle>
            <a:lvl1pPr>
              <a:defRPr/>
            </a:lvl1pPr>
          </a:lstStyle>
          <a:p>
            <a:pPr lvl="0"/>
            <a:fld id="{9FF4BC80-48B4-4EAB-AAEB-9F4F8AD0735F}" type="slidenum">
              <a:t>‹#›</a:t>
            </a:fld>
            <a:endParaRPr lang="en-GB"/>
          </a:p>
        </p:txBody>
      </p:sp>
    </p:spTree>
    <p:extLst>
      <p:ext uri="{BB962C8B-B14F-4D97-AF65-F5344CB8AC3E}">
        <p14:creationId xmlns:p14="http://schemas.microsoft.com/office/powerpoint/2010/main" val="48316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85AEE-3893-47F5-A340-63BC8BBC1BEE}"/>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4FCF9721-EB2F-4AAC-B701-6C8033E8C032}"/>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A27996-368A-470E-8F81-D3FFD8388BFD}"/>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7193693-3873-4A65-BEF0-9D7898BC1C6E}"/>
              </a:ext>
            </a:extLst>
          </p:cNvPr>
          <p:cNvSpPr txBox="1">
            <a:spLocks noGrp="1"/>
          </p:cNvSpPr>
          <p:nvPr>
            <p:ph type="dt" sz="half" idx="7"/>
          </p:nvPr>
        </p:nvSpPr>
        <p:spPr/>
        <p:txBody>
          <a:bodyPr/>
          <a:lstStyle>
            <a:lvl1pPr>
              <a:defRPr/>
            </a:lvl1pPr>
          </a:lstStyle>
          <a:p>
            <a:pPr lvl="0"/>
            <a:fld id="{A6E1885D-B45B-B943-8CF2-E7FEA29D956A}" type="datetime1">
              <a:rPr lang="en-US" smtClean="0"/>
              <a:t>7/9/25</a:t>
            </a:fld>
            <a:endParaRPr lang="en-GB"/>
          </a:p>
        </p:txBody>
      </p:sp>
      <p:sp>
        <p:nvSpPr>
          <p:cNvPr id="6" name="Footer Placeholder 5">
            <a:extLst>
              <a:ext uri="{FF2B5EF4-FFF2-40B4-BE49-F238E27FC236}">
                <a16:creationId xmlns:a16="http://schemas.microsoft.com/office/drawing/2014/main" id="{315E55E4-8198-4281-B5C5-1C7EBA90EB8C}"/>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C71A2613-DF15-4441-87A3-7C1B1F6E2039}"/>
              </a:ext>
            </a:extLst>
          </p:cNvPr>
          <p:cNvSpPr txBox="1">
            <a:spLocks noGrp="1"/>
          </p:cNvSpPr>
          <p:nvPr>
            <p:ph type="sldNum" sz="quarter" idx="8"/>
          </p:nvPr>
        </p:nvSpPr>
        <p:spPr/>
        <p:txBody>
          <a:bodyPr/>
          <a:lstStyle>
            <a:lvl1pPr>
              <a:defRPr/>
            </a:lvl1pPr>
          </a:lstStyle>
          <a:p>
            <a:pPr lvl="0"/>
            <a:fld id="{A6694869-6021-48AD-806B-CBDCFDD0376D}" type="slidenum">
              <a:t>‹#›</a:t>
            </a:fld>
            <a:endParaRPr lang="en-GB"/>
          </a:p>
        </p:txBody>
      </p:sp>
    </p:spTree>
    <p:extLst>
      <p:ext uri="{BB962C8B-B14F-4D97-AF65-F5344CB8AC3E}">
        <p14:creationId xmlns:p14="http://schemas.microsoft.com/office/powerpoint/2010/main" val="623367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148B8-03F2-4015-B31D-6DB809FB48D0}"/>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B4E64A66-0F1B-4B26-A4A7-87D6B7792BE8}"/>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9DCF8E92-36F7-47F2-83E8-564F50FCEB2E}"/>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9EA68EF-7BCF-4206-8256-282210FDB3C7}"/>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8AD5DD01-8429-41E6-B389-84E967C78335}"/>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3DADD44-DF59-418D-A10C-00A423E78B00}"/>
              </a:ext>
            </a:extLst>
          </p:cNvPr>
          <p:cNvSpPr txBox="1">
            <a:spLocks noGrp="1"/>
          </p:cNvSpPr>
          <p:nvPr>
            <p:ph type="dt" sz="half" idx="7"/>
          </p:nvPr>
        </p:nvSpPr>
        <p:spPr/>
        <p:txBody>
          <a:bodyPr/>
          <a:lstStyle>
            <a:lvl1pPr>
              <a:defRPr/>
            </a:lvl1pPr>
          </a:lstStyle>
          <a:p>
            <a:pPr lvl="0"/>
            <a:fld id="{50E7CF9F-56F6-0B46-84D4-2C06798C92FC}" type="datetime1">
              <a:rPr lang="en-US" smtClean="0"/>
              <a:t>7/9/25</a:t>
            </a:fld>
            <a:endParaRPr lang="en-GB"/>
          </a:p>
        </p:txBody>
      </p:sp>
      <p:sp>
        <p:nvSpPr>
          <p:cNvPr id="8" name="Footer Placeholder 7">
            <a:extLst>
              <a:ext uri="{FF2B5EF4-FFF2-40B4-BE49-F238E27FC236}">
                <a16:creationId xmlns:a16="http://schemas.microsoft.com/office/drawing/2014/main" id="{07870903-5D2F-4ACF-AB5B-CC781AF6C3E1}"/>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DE0CCF1F-A0CC-4DB9-A532-46BA9E40F346}"/>
              </a:ext>
            </a:extLst>
          </p:cNvPr>
          <p:cNvSpPr txBox="1">
            <a:spLocks noGrp="1"/>
          </p:cNvSpPr>
          <p:nvPr>
            <p:ph type="sldNum" sz="quarter" idx="8"/>
          </p:nvPr>
        </p:nvSpPr>
        <p:spPr/>
        <p:txBody>
          <a:bodyPr/>
          <a:lstStyle>
            <a:lvl1pPr>
              <a:defRPr/>
            </a:lvl1pPr>
          </a:lstStyle>
          <a:p>
            <a:pPr lvl="0"/>
            <a:fld id="{903E364D-F3BC-4851-8059-F4473CA00C37}" type="slidenum">
              <a:t>‹#›</a:t>
            </a:fld>
            <a:endParaRPr lang="en-GB"/>
          </a:p>
        </p:txBody>
      </p:sp>
    </p:spTree>
    <p:extLst>
      <p:ext uri="{BB962C8B-B14F-4D97-AF65-F5344CB8AC3E}">
        <p14:creationId xmlns:p14="http://schemas.microsoft.com/office/powerpoint/2010/main" val="2943845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D3460-F399-4A6D-A8EE-84FA401BC0A6}"/>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13479D9F-EC74-4E40-A4C5-BE1FA82AF101}"/>
              </a:ext>
            </a:extLst>
          </p:cNvPr>
          <p:cNvSpPr txBox="1">
            <a:spLocks noGrp="1"/>
          </p:cNvSpPr>
          <p:nvPr>
            <p:ph type="dt" sz="half" idx="7"/>
          </p:nvPr>
        </p:nvSpPr>
        <p:spPr/>
        <p:txBody>
          <a:bodyPr/>
          <a:lstStyle>
            <a:lvl1pPr>
              <a:defRPr/>
            </a:lvl1pPr>
          </a:lstStyle>
          <a:p>
            <a:pPr lvl="0"/>
            <a:fld id="{A5A7CE4B-6FBE-E443-94EE-4C0B29407480}" type="datetime1">
              <a:rPr lang="en-US" smtClean="0"/>
              <a:t>7/9/25</a:t>
            </a:fld>
            <a:endParaRPr lang="en-GB"/>
          </a:p>
        </p:txBody>
      </p:sp>
      <p:sp>
        <p:nvSpPr>
          <p:cNvPr id="4" name="Footer Placeholder 3">
            <a:extLst>
              <a:ext uri="{FF2B5EF4-FFF2-40B4-BE49-F238E27FC236}">
                <a16:creationId xmlns:a16="http://schemas.microsoft.com/office/drawing/2014/main" id="{B32FCA65-2E43-4EB6-AF4D-2A81755E404B}"/>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4856000F-FD03-41DF-92C2-F14D55AD56EA}"/>
              </a:ext>
            </a:extLst>
          </p:cNvPr>
          <p:cNvSpPr txBox="1">
            <a:spLocks noGrp="1"/>
          </p:cNvSpPr>
          <p:nvPr>
            <p:ph type="sldNum" sz="quarter" idx="8"/>
          </p:nvPr>
        </p:nvSpPr>
        <p:spPr/>
        <p:txBody>
          <a:bodyPr/>
          <a:lstStyle>
            <a:lvl1pPr>
              <a:defRPr/>
            </a:lvl1pPr>
          </a:lstStyle>
          <a:p>
            <a:pPr lvl="0"/>
            <a:fld id="{B0A119AC-B999-4A1C-8949-5098AD927FA7}" type="slidenum">
              <a:t>‹#›</a:t>
            </a:fld>
            <a:endParaRPr lang="en-GB"/>
          </a:p>
        </p:txBody>
      </p:sp>
    </p:spTree>
    <p:extLst>
      <p:ext uri="{BB962C8B-B14F-4D97-AF65-F5344CB8AC3E}">
        <p14:creationId xmlns:p14="http://schemas.microsoft.com/office/powerpoint/2010/main" val="3887771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697CBB-778D-4A80-AB15-C22A9BC70BB5}"/>
              </a:ext>
            </a:extLst>
          </p:cNvPr>
          <p:cNvSpPr txBox="1">
            <a:spLocks noGrp="1"/>
          </p:cNvSpPr>
          <p:nvPr>
            <p:ph type="dt" sz="half" idx="7"/>
          </p:nvPr>
        </p:nvSpPr>
        <p:spPr/>
        <p:txBody>
          <a:bodyPr/>
          <a:lstStyle>
            <a:lvl1pPr>
              <a:defRPr/>
            </a:lvl1pPr>
          </a:lstStyle>
          <a:p>
            <a:pPr lvl="0"/>
            <a:fld id="{779B14E5-2DB8-7745-9D68-620813C87DF8}" type="datetime1">
              <a:rPr lang="en-US" smtClean="0"/>
              <a:t>7/9/25</a:t>
            </a:fld>
            <a:endParaRPr lang="en-GB"/>
          </a:p>
        </p:txBody>
      </p:sp>
      <p:sp>
        <p:nvSpPr>
          <p:cNvPr id="3" name="Footer Placeholder 2">
            <a:extLst>
              <a:ext uri="{FF2B5EF4-FFF2-40B4-BE49-F238E27FC236}">
                <a16:creationId xmlns:a16="http://schemas.microsoft.com/office/drawing/2014/main" id="{9B721211-F070-47BA-AB69-B3E3F1CBBE35}"/>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D7C492FE-9FE1-45BF-B049-A55EF97A5A0B}"/>
              </a:ext>
            </a:extLst>
          </p:cNvPr>
          <p:cNvSpPr txBox="1">
            <a:spLocks noGrp="1"/>
          </p:cNvSpPr>
          <p:nvPr>
            <p:ph type="sldNum" sz="quarter" idx="8"/>
          </p:nvPr>
        </p:nvSpPr>
        <p:spPr/>
        <p:txBody>
          <a:bodyPr/>
          <a:lstStyle>
            <a:lvl1pPr>
              <a:defRPr/>
            </a:lvl1pPr>
          </a:lstStyle>
          <a:p>
            <a:pPr lvl="0"/>
            <a:fld id="{8F91B0E5-DCF5-4DA9-8255-5A0817CC5477}" type="slidenum">
              <a:t>‹#›</a:t>
            </a:fld>
            <a:endParaRPr lang="en-GB"/>
          </a:p>
        </p:txBody>
      </p:sp>
    </p:spTree>
    <p:extLst>
      <p:ext uri="{BB962C8B-B14F-4D97-AF65-F5344CB8AC3E}">
        <p14:creationId xmlns:p14="http://schemas.microsoft.com/office/powerpoint/2010/main" val="283018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1371-24E6-4AC7-8E65-E21DA1260DEC}"/>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F144EF76-A80E-4B3C-8914-A07036D0E5BC}"/>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C2E51DB-98B7-4C45-A3D2-65F37EC32EB5}"/>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12CB0D35-F423-4444-87A4-0D3D64587BA9}"/>
              </a:ext>
            </a:extLst>
          </p:cNvPr>
          <p:cNvSpPr txBox="1">
            <a:spLocks noGrp="1"/>
          </p:cNvSpPr>
          <p:nvPr>
            <p:ph type="dt" sz="half" idx="7"/>
          </p:nvPr>
        </p:nvSpPr>
        <p:spPr/>
        <p:txBody>
          <a:bodyPr/>
          <a:lstStyle>
            <a:lvl1pPr>
              <a:defRPr/>
            </a:lvl1pPr>
          </a:lstStyle>
          <a:p>
            <a:pPr lvl="0"/>
            <a:fld id="{38BE8273-5E7A-4540-A0E2-D1C5C6C12AC1}" type="datetime1">
              <a:rPr lang="en-US" smtClean="0"/>
              <a:t>7/9/25</a:t>
            </a:fld>
            <a:endParaRPr lang="en-GB"/>
          </a:p>
        </p:txBody>
      </p:sp>
      <p:sp>
        <p:nvSpPr>
          <p:cNvPr id="6" name="Footer Placeholder 5">
            <a:extLst>
              <a:ext uri="{FF2B5EF4-FFF2-40B4-BE49-F238E27FC236}">
                <a16:creationId xmlns:a16="http://schemas.microsoft.com/office/drawing/2014/main" id="{00A56B62-D953-4965-BCEE-687DBBF22E3F}"/>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8AE68670-6116-409B-BC26-B31CB68564E1}"/>
              </a:ext>
            </a:extLst>
          </p:cNvPr>
          <p:cNvSpPr txBox="1">
            <a:spLocks noGrp="1"/>
          </p:cNvSpPr>
          <p:nvPr>
            <p:ph type="sldNum" sz="quarter" idx="8"/>
          </p:nvPr>
        </p:nvSpPr>
        <p:spPr/>
        <p:txBody>
          <a:bodyPr/>
          <a:lstStyle>
            <a:lvl1pPr>
              <a:defRPr/>
            </a:lvl1pPr>
          </a:lstStyle>
          <a:p>
            <a:pPr lvl="0"/>
            <a:fld id="{BB7CD89E-0E57-471A-8BDA-A9FF1DEF61D3}" type="slidenum">
              <a:t>‹#›</a:t>
            </a:fld>
            <a:endParaRPr lang="en-GB"/>
          </a:p>
        </p:txBody>
      </p:sp>
    </p:spTree>
    <p:extLst>
      <p:ext uri="{BB962C8B-B14F-4D97-AF65-F5344CB8AC3E}">
        <p14:creationId xmlns:p14="http://schemas.microsoft.com/office/powerpoint/2010/main" val="854013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4C584-A1B9-4714-B823-7285064F0A4E}"/>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B3590423-2C65-4625-9884-89695D6E90B6}"/>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6F4F5F55-7EC4-40BB-A227-CC2BEA219B15}"/>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4071E441-D2BD-43FB-BCB5-D3083DA78F02}"/>
              </a:ext>
            </a:extLst>
          </p:cNvPr>
          <p:cNvSpPr txBox="1">
            <a:spLocks noGrp="1"/>
          </p:cNvSpPr>
          <p:nvPr>
            <p:ph type="dt" sz="half" idx="7"/>
          </p:nvPr>
        </p:nvSpPr>
        <p:spPr/>
        <p:txBody>
          <a:bodyPr/>
          <a:lstStyle>
            <a:lvl1pPr>
              <a:defRPr/>
            </a:lvl1pPr>
          </a:lstStyle>
          <a:p>
            <a:pPr lvl="0"/>
            <a:fld id="{87357B6F-212A-A54E-945B-379DEA9E7973}" type="datetime1">
              <a:rPr lang="en-US" smtClean="0"/>
              <a:t>7/9/25</a:t>
            </a:fld>
            <a:endParaRPr lang="en-GB"/>
          </a:p>
        </p:txBody>
      </p:sp>
      <p:sp>
        <p:nvSpPr>
          <p:cNvPr id="6" name="Footer Placeholder 5">
            <a:extLst>
              <a:ext uri="{FF2B5EF4-FFF2-40B4-BE49-F238E27FC236}">
                <a16:creationId xmlns:a16="http://schemas.microsoft.com/office/drawing/2014/main" id="{0BE62B29-718C-4B1B-9446-D423E4453D81}"/>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0E7B1E85-EFE2-486F-AF8A-D7548780B89C}"/>
              </a:ext>
            </a:extLst>
          </p:cNvPr>
          <p:cNvSpPr txBox="1">
            <a:spLocks noGrp="1"/>
          </p:cNvSpPr>
          <p:nvPr>
            <p:ph type="sldNum" sz="quarter" idx="8"/>
          </p:nvPr>
        </p:nvSpPr>
        <p:spPr/>
        <p:txBody>
          <a:bodyPr/>
          <a:lstStyle>
            <a:lvl1pPr>
              <a:defRPr/>
            </a:lvl1pPr>
          </a:lstStyle>
          <a:p>
            <a:pPr lvl="0"/>
            <a:fld id="{13687116-E12F-41F9-B947-2FC22B11FABA}" type="slidenum">
              <a:t>‹#›</a:t>
            </a:fld>
            <a:endParaRPr lang="en-GB"/>
          </a:p>
        </p:txBody>
      </p:sp>
    </p:spTree>
    <p:extLst>
      <p:ext uri="{BB962C8B-B14F-4D97-AF65-F5344CB8AC3E}">
        <p14:creationId xmlns:p14="http://schemas.microsoft.com/office/powerpoint/2010/main" val="1270536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688BE-9522-44C2-9AAE-4954F815774A}"/>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7FA41792-B1BB-4C3F-A720-955EB7695BEC}"/>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2B45E8-E5CD-4042-8712-F84CFC563CB9}"/>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5D78143E-4D2A-1440-AAE2-B3E9E15A8A55}" type="datetime1">
              <a:rPr lang="en-US" smtClean="0"/>
              <a:t>7/9/25</a:t>
            </a:fld>
            <a:endParaRPr lang="en-GB"/>
          </a:p>
        </p:txBody>
      </p:sp>
      <p:sp>
        <p:nvSpPr>
          <p:cNvPr id="5" name="Footer Placeholder 4">
            <a:extLst>
              <a:ext uri="{FF2B5EF4-FFF2-40B4-BE49-F238E27FC236}">
                <a16:creationId xmlns:a16="http://schemas.microsoft.com/office/drawing/2014/main" id="{F16A0F90-6A06-4C9D-8D79-77D2D24E264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7BBC6A3E-9AE2-440F-8B9B-1D45290E06FE}"/>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5D06D67F-9490-484A-ACE9-09B0CE18427A}"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910BCE-8C57-47C5-93D2-77A66D0D174C}"/>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0D133111-9254-45A2-85C8-1D148F665877}"/>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E623FE-8F58-4E7C-8ABA-EAFB89703381}"/>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D4BD6252-48BC-47C0-8C75-64B0DB852D04}" type="datetime1">
              <a:rPr lang="en-GB" smtClean="0"/>
              <a:t>09/07/2025</a:t>
            </a:fld>
            <a:endParaRPr lang="en-GB"/>
          </a:p>
        </p:txBody>
      </p:sp>
      <p:sp>
        <p:nvSpPr>
          <p:cNvPr id="5" name="Footer Placeholder 4">
            <a:extLst>
              <a:ext uri="{FF2B5EF4-FFF2-40B4-BE49-F238E27FC236}">
                <a16:creationId xmlns:a16="http://schemas.microsoft.com/office/drawing/2014/main" id="{82EAD92E-EB7F-4EDD-A8BA-6E41F7FA7EE2}"/>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06807734-5447-4810-ABF9-4AD0CF8E5A09}"/>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73C4C76D-D1C5-4B7E-B9C9-BC66F5CDE924}" type="slidenum">
              <a:t>‹#›</a:t>
            </a:fld>
            <a:endParaRPr lang="en-GB"/>
          </a:p>
        </p:txBody>
      </p:sp>
    </p:spTree>
    <p:extLst>
      <p:ext uri="{BB962C8B-B14F-4D97-AF65-F5344CB8AC3E}">
        <p14:creationId xmlns:p14="http://schemas.microsoft.com/office/powerpoint/2010/main" val="13344951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910BCE-8C57-47C5-93D2-77A66D0D174C}"/>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0D133111-9254-45A2-85C8-1D148F665877}"/>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E623FE-8F58-4E7C-8ABA-EAFB89703381}"/>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BB18FF1D-8D7C-4B61-8FC7-67D805AFEAF6}" type="datetime1">
              <a:rPr lang="en-GB"/>
              <a:pPr lvl="0"/>
              <a:t>09/07/2025</a:t>
            </a:fld>
            <a:endParaRPr lang="en-GB"/>
          </a:p>
        </p:txBody>
      </p:sp>
      <p:sp>
        <p:nvSpPr>
          <p:cNvPr id="5" name="Footer Placeholder 4">
            <a:extLst>
              <a:ext uri="{FF2B5EF4-FFF2-40B4-BE49-F238E27FC236}">
                <a16:creationId xmlns:a16="http://schemas.microsoft.com/office/drawing/2014/main" id="{82EAD92E-EB7F-4EDD-A8BA-6E41F7FA7EE2}"/>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06807734-5447-4810-ABF9-4AD0CF8E5A09}"/>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73C4C76D-D1C5-4B7E-B9C9-BC66F5CDE924}" type="slidenum">
              <a:t>‹#›</a:t>
            </a:fld>
            <a:endParaRPr lang="en-GB"/>
          </a:p>
        </p:txBody>
      </p:sp>
    </p:spTree>
    <p:extLst>
      <p:ext uri="{BB962C8B-B14F-4D97-AF65-F5344CB8AC3E}">
        <p14:creationId xmlns:p14="http://schemas.microsoft.com/office/powerpoint/2010/main" val="26248231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4.xml"/><Relationship Id="rId1" Type="http://schemas.openxmlformats.org/officeDocument/2006/relationships/themeOverride" Target="../theme/themeOverride1.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hemeOverride" Target="../theme/themeOverride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371/journal.pone.0174341"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18B2F-9A30-5C41-EF3A-22B103FF1A31}"/>
            </a:ext>
          </a:extLst>
        </p:cNvPr>
        <p:cNvGrpSpPr/>
        <p:nvPr/>
      </p:nvGrpSpPr>
      <p:grpSpPr>
        <a:xfrm>
          <a:off x="0" y="0"/>
          <a:ext cx="0" cy="0"/>
          <a:chOff x="0" y="0"/>
          <a:chExt cx="0" cy="0"/>
        </a:xfrm>
      </p:grpSpPr>
      <p:sp>
        <p:nvSpPr>
          <p:cNvPr id="2" name="TextBox 8">
            <a:extLst>
              <a:ext uri="{FF2B5EF4-FFF2-40B4-BE49-F238E27FC236}">
                <a16:creationId xmlns:a16="http://schemas.microsoft.com/office/drawing/2014/main" id="{B378940E-4BC0-406C-23CC-826FC7047343}"/>
              </a:ext>
            </a:extLst>
          </p:cNvPr>
          <p:cNvSpPr txBox="1"/>
          <p:nvPr/>
        </p:nvSpPr>
        <p:spPr>
          <a:xfrm>
            <a:off x="1012248" y="1490008"/>
            <a:ext cx="7075942" cy="1477328"/>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en-GB" sz="4200" b="1" i="0" u="none" strike="noStrike" kern="1200" cap="none" spc="0" baseline="0" dirty="0">
                <a:solidFill>
                  <a:srgbClr val="006388"/>
                </a:solidFill>
                <a:uFillTx/>
                <a:latin typeface="Fira Sans" pitchFamily="34"/>
                <a:ea typeface="Fira Code" pitchFamily="49"/>
              </a:rPr>
              <a:t>Feature Selection</a:t>
            </a:r>
          </a:p>
          <a:p>
            <a:pPr>
              <a:defRPr sz="1800" b="0" i="0" u="none" strike="noStrike" kern="0" cap="none" spc="0" baseline="0">
                <a:solidFill>
                  <a:srgbClr val="000000"/>
                </a:solidFill>
                <a:uFillTx/>
              </a:defRPr>
            </a:pPr>
            <a:r>
              <a:rPr lang="en-GB" sz="2400" b="1" dirty="0">
                <a:solidFill>
                  <a:schemeClr val="accent1">
                    <a:lumMod val="60000"/>
                    <a:lumOff val="40000"/>
                  </a:schemeClr>
                </a:solidFill>
                <a:latin typeface="Fira Sans" pitchFamily="34"/>
                <a:ea typeface="Fira Code" pitchFamily="49"/>
              </a:rPr>
              <a:t>Applied Text Mining, from Foundations to Advanced</a:t>
            </a:r>
          </a:p>
        </p:txBody>
      </p:sp>
      <p:sp>
        <p:nvSpPr>
          <p:cNvPr id="3" name="TextBox 15">
            <a:extLst>
              <a:ext uri="{FF2B5EF4-FFF2-40B4-BE49-F238E27FC236}">
                <a16:creationId xmlns:a16="http://schemas.microsoft.com/office/drawing/2014/main" id="{3A001E08-D51C-96FC-E1D8-D2FF6A763282}"/>
              </a:ext>
            </a:extLst>
          </p:cNvPr>
          <p:cNvSpPr txBox="1"/>
          <p:nvPr/>
        </p:nvSpPr>
        <p:spPr>
          <a:xfrm>
            <a:off x="1258433" y="5507239"/>
            <a:ext cx="7361779" cy="95410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0" i="1" u="none" strike="noStrike" kern="1200" cap="none" spc="0" baseline="0" dirty="0">
                <a:solidFill>
                  <a:srgbClr val="7F7F7F"/>
                </a:solidFill>
                <a:uFillTx/>
                <a:latin typeface="Fira Sans" pitchFamily="34"/>
              </a:rPr>
              <a:t>Ayoub Bagheri</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i="1" dirty="0">
                <a:solidFill>
                  <a:srgbClr val="7F7F7F"/>
                </a:solidFill>
                <a:latin typeface="Fira Sans" pitchFamily="34"/>
              </a:rPr>
              <a:t>2025</a:t>
            </a:r>
            <a:endParaRPr lang="en-GB" sz="2800" b="0" i="1" u="none" strike="noStrike" kern="1200" cap="none" spc="0" baseline="0" dirty="0">
              <a:solidFill>
                <a:srgbClr val="7F7F7F"/>
              </a:solidFill>
              <a:uFillTx/>
              <a:latin typeface="Fira Sans" pitchFamily="34"/>
            </a:endParaRPr>
          </a:p>
        </p:txBody>
      </p:sp>
      <p:pic>
        <p:nvPicPr>
          <p:cNvPr id="6" name="18069700-hd_1080_1920_24fps.mp4">
            <a:hlinkClick r:id="" action="ppaction://media"/>
            <a:extLst>
              <a:ext uri="{FF2B5EF4-FFF2-40B4-BE49-F238E27FC236}">
                <a16:creationId xmlns:a16="http://schemas.microsoft.com/office/drawing/2014/main" id="{607FDD3C-4C4F-6232-2E55-939240E6E9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34375" y="0"/>
            <a:ext cx="3857625" cy="6858000"/>
          </a:xfrm>
          <a:prstGeom prst="rect">
            <a:avLst/>
          </a:prstGeom>
        </p:spPr>
      </p:pic>
    </p:spTree>
    <p:extLst>
      <p:ext uri="{BB962C8B-B14F-4D97-AF65-F5344CB8AC3E}">
        <p14:creationId xmlns:p14="http://schemas.microsoft.com/office/powerpoint/2010/main" val="143631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B54A8-959D-0FCC-C80E-36C0B9FB2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D97CD5-22B6-148C-55A9-72036238189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Feature selection in text</a:t>
            </a:r>
            <a:endParaRPr lang="en-GB" sz="1800" kern="0" dirty="0"/>
          </a:p>
        </p:txBody>
      </p:sp>
      <p:sp>
        <p:nvSpPr>
          <p:cNvPr id="3" name="Content Placeholder 2">
            <a:extLst>
              <a:ext uri="{FF2B5EF4-FFF2-40B4-BE49-F238E27FC236}">
                <a16:creationId xmlns:a16="http://schemas.microsoft.com/office/drawing/2014/main" id="{B9157567-635C-A932-AACA-B235F8662125}"/>
              </a:ext>
            </a:extLst>
          </p:cNvPr>
          <p:cNvSpPr txBox="1">
            <a:spLocks noGrp="1"/>
          </p:cNvSpPr>
          <p:nvPr>
            <p:ph idx="1"/>
          </p:nvPr>
        </p:nvSpPr>
        <p:spPr>
          <a:xfrm>
            <a:off x="838203" y="1825627"/>
            <a:ext cx="10515600" cy="4667243"/>
          </a:xfrm>
        </p:spPr>
        <p:txBody>
          <a:bodyPr>
            <a:normAutofit/>
          </a:bodyPr>
          <a:lstStyle/>
          <a:p>
            <a:pPr algn="l" fontAlgn="base">
              <a:lnSpc>
                <a:spcPct val="100000"/>
              </a:lnSpc>
            </a:pPr>
            <a:r>
              <a:rPr lang="en-GB" b="0" i="1" u="none" strike="noStrike" dirty="0">
                <a:solidFill>
                  <a:schemeClr val="tx1"/>
                </a:solidFill>
                <a:effectLst/>
                <a:latin typeface="Fira Sans" panose="020B0503050000020004" pitchFamily="34" charset="0"/>
              </a:rPr>
              <a:t>Feature Selection</a:t>
            </a:r>
            <a:r>
              <a:rPr lang="en-GB" b="0" i="0" u="none" strike="noStrike" dirty="0">
                <a:solidFill>
                  <a:schemeClr val="tx1"/>
                </a:solidFill>
                <a:effectLst/>
                <a:latin typeface="Fira Sans" panose="020B0503050000020004" pitchFamily="34" charset="0"/>
              </a:rPr>
              <a:t> is a process that chooses an optimal subset of features according to a certain criterion.</a:t>
            </a:r>
          </a:p>
          <a:p>
            <a:pPr algn="l" fontAlgn="base">
              <a:lnSpc>
                <a:spcPct val="100000"/>
              </a:lnSpc>
            </a:pPr>
            <a:r>
              <a:rPr lang="en-GB" b="0" i="1" u="none" strike="noStrike" dirty="0">
                <a:solidFill>
                  <a:schemeClr val="tx1"/>
                </a:solidFill>
                <a:effectLst/>
                <a:latin typeface="Fira Sans" panose="020B0503050000020004" pitchFamily="34" charset="0"/>
              </a:rPr>
              <a:t>Feature selection</a:t>
            </a:r>
            <a:r>
              <a:rPr lang="en-GB" b="0" i="0" u="none" strike="noStrike" dirty="0">
                <a:solidFill>
                  <a:schemeClr val="tx1"/>
                </a:solidFill>
                <a:effectLst/>
                <a:latin typeface="Fira Sans" panose="020B0503050000020004" pitchFamily="34" charset="0"/>
              </a:rPr>
              <a:t> is the process of selecting a specific subset of the terms of the training set and using only them in the classification algorithm.</a:t>
            </a:r>
          </a:p>
        </p:txBody>
      </p:sp>
      <p:sp>
        <p:nvSpPr>
          <p:cNvPr id="4" name="Slide Number Placeholder 3">
            <a:extLst>
              <a:ext uri="{FF2B5EF4-FFF2-40B4-BE49-F238E27FC236}">
                <a16:creationId xmlns:a16="http://schemas.microsoft.com/office/drawing/2014/main" id="{BC6663D3-0EC4-390F-3993-5C0B23705700}"/>
              </a:ext>
            </a:extLst>
          </p:cNvPr>
          <p:cNvSpPr>
            <a:spLocks noGrp="1"/>
          </p:cNvSpPr>
          <p:nvPr>
            <p:ph type="sldNum" sz="quarter" idx="8"/>
          </p:nvPr>
        </p:nvSpPr>
        <p:spPr/>
        <p:txBody>
          <a:bodyPr/>
          <a:lstStyle/>
          <a:p>
            <a:pPr lvl="0"/>
            <a:fld id="{4F52093B-0720-486A-B874-975A27BF69CF}" type="slidenum">
              <a:rPr lang="en-NL" smtClean="0"/>
              <a:t>10</a:t>
            </a:fld>
            <a:endParaRPr lang="en-NL"/>
          </a:p>
        </p:txBody>
      </p:sp>
    </p:spTree>
    <p:extLst>
      <p:ext uri="{BB962C8B-B14F-4D97-AF65-F5344CB8AC3E}">
        <p14:creationId xmlns:p14="http://schemas.microsoft.com/office/powerpoint/2010/main" val="828163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94E6B-C6F1-8668-BDAD-B92EBFB0BD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9E085-29FB-CE3B-DFFB-99ABE49390B0}"/>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Feature selection in text</a:t>
            </a:r>
            <a:endParaRPr lang="en-GB" sz="1800" kern="0" dirty="0"/>
          </a:p>
        </p:txBody>
      </p:sp>
      <p:sp>
        <p:nvSpPr>
          <p:cNvPr id="3" name="Content Placeholder 2">
            <a:extLst>
              <a:ext uri="{FF2B5EF4-FFF2-40B4-BE49-F238E27FC236}">
                <a16:creationId xmlns:a16="http://schemas.microsoft.com/office/drawing/2014/main" id="{994D92AB-4498-C722-2718-C78E1F1F44BB}"/>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Select the most informative features for model training</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Reduce noise in feature representation</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Improve final classification performance</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Improve training/testing efficiency</a:t>
            </a:r>
          </a:p>
          <a:p>
            <a:pPr marL="1143000" lvl="2" indent="-22860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Less time complexity</a:t>
            </a:r>
          </a:p>
          <a:p>
            <a:pPr marL="1143000" lvl="2" indent="-22860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Fewer training data</a:t>
            </a:r>
          </a:p>
        </p:txBody>
      </p:sp>
      <p:sp>
        <p:nvSpPr>
          <p:cNvPr id="4" name="Slide Number Placeholder 3">
            <a:extLst>
              <a:ext uri="{FF2B5EF4-FFF2-40B4-BE49-F238E27FC236}">
                <a16:creationId xmlns:a16="http://schemas.microsoft.com/office/drawing/2014/main" id="{B38697B8-744C-AE62-74DC-1D5F834A088D}"/>
              </a:ext>
            </a:extLst>
          </p:cNvPr>
          <p:cNvSpPr>
            <a:spLocks noGrp="1"/>
          </p:cNvSpPr>
          <p:nvPr>
            <p:ph type="sldNum" sz="quarter" idx="8"/>
          </p:nvPr>
        </p:nvSpPr>
        <p:spPr/>
        <p:txBody>
          <a:bodyPr/>
          <a:lstStyle/>
          <a:p>
            <a:pPr lvl="0"/>
            <a:fld id="{4F52093B-0720-486A-B874-975A27BF69CF}" type="slidenum">
              <a:rPr lang="en-NL" smtClean="0"/>
              <a:t>11</a:t>
            </a:fld>
            <a:endParaRPr lang="en-NL"/>
          </a:p>
        </p:txBody>
      </p:sp>
    </p:spTree>
    <p:extLst>
      <p:ext uri="{BB962C8B-B14F-4D97-AF65-F5344CB8AC3E}">
        <p14:creationId xmlns:p14="http://schemas.microsoft.com/office/powerpoint/2010/main" val="4172644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44BA147E-67F2-6CB6-E004-C1F7798338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90651-A471-0B62-82BC-1A85E5420FC6}"/>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Feature Selection Methods</a:t>
            </a:r>
            <a:endParaRPr lang="en-GB" sz="1800" kern="0" dirty="0">
              <a:solidFill>
                <a:srgbClr val="FFFFFF"/>
              </a:solidFill>
            </a:endParaRPr>
          </a:p>
        </p:txBody>
      </p:sp>
    </p:spTree>
    <p:extLst>
      <p:ext uri="{BB962C8B-B14F-4D97-AF65-F5344CB8AC3E}">
        <p14:creationId xmlns:p14="http://schemas.microsoft.com/office/powerpoint/2010/main" val="739780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3A0C9-CBA5-F145-BD54-A95AAFE77F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DB3E25-F1B3-9468-8C58-74B154B00504}"/>
              </a:ext>
            </a:extLst>
          </p:cNvPr>
          <p:cNvSpPr txBox="1">
            <a:spLocks noGrp="1"/>
          </p:cNvSpPr>
          <p:nvPr>
            <p:ph type="title"/>
          </p:nvPr>
        </p:nvSpPr>
        <p:spPr/>
        <p:txBody>
          <a:bodyPr>
            <a:normAutofit/>
          </a:bodyPr>
          <a:lstStyle/>
          <a:p>
            <a:pPr>
              <a:lnSpc>
                <a:spcPct val="100000"/>
              </a:lnSpc>
            </a:pPr>
            <a:r>
              <a:rPr lang="en-GB" sz="5400" b="1" kern="0" dirty="0">
                <a:solidFill>
                  <a:srgbClr val="006388"/>
                </a:solidFill>
                <a:latin typeface="Fira Sans" pitchFamily="34"/>
                <a:ea typeface="Fira Code" pitchFamily="49"/>
              </a:rPr>
              <a:t>Feature selection methods</a:t>
            </a:r>
            <a:endParaRPr lang="en-GB" sz="1800" kern="0" dirty="0"/>
          </a:p>
        </p:txBody>
      </p:sp>
      <p:sp>
        <p:nvSpPr>
          <p:cNvPr id="4" name="Slide Number Placeholder 3">
            <a:extLst>
              <a:ext uri="{FF2B5EF4-FFF2-40B4-BE49-F238E27FC236}">
                <a16:creationId xmlns:a16="http://schemas.microsoft.com/office/drawing/2014/main" id="{0AC9C4B1-525C-FD09-EA02-D01D580FDD84}"/>
              </a:ext>
            </a:extLst>
          </p:cNvPr>
          <p:cNvSpPr>
            <a:spLocks noGrp="1"/>
          </p:cNvSpPr>
          <p:nvPr>
            <p:ph type="sldNum" sz="quarter" idx="8"/>
          </p:nvPr>
        </p:nvSpPr>
        <p:spPr/>
        <p:txBody>
          <a:bodyPr/>
          <a:lstStyle/>
          <a:p>
            <a:pPr lvl="0"/>
            <a:fld id="{4F52093B-0720-486A-B874-975A27BF69CF}" type="slidenum">
              <a:rPr lang="en-NL" smtClean="0"/>
              <a:t>13</a:t>
            </a:fld>
            <a:endParaRPr lang="en-NL"/>
          </a:p>
        </p:txBody>
      </p:sp>
      <p:pic>
        <p:nvPicPr>
          <p:cNvPr id="9" name="Picture 8">
            <a:extLst>
              <a:ext uri="{FF2B5EF4-FFF2-40B4-BE49-F238E27FC236}">
                <a16:creationId xmlns:a16="http://schemas.microsoft.com/office/drawing/2014/main" id="{CA9CCA74-CE00-00A5-8584-ABFD14B9C70F}"/>
              </a:ext>
            </a:extLst>
          </p:cNvPr>
          <p:cNvPicPr>
            <a:picLocks noChangeAspect="1"/>
          </p:cNvPicPr>
          <p:nvPr/>
        </p:nvPicPr>
        <p:blipFill>
          <a:blip r:embed="rId3"/>
          <a:stretch>
            <a:fillRect/>
          </a:stretch>
        </p:blipFill>
        <p:spPr>
          <a:xfrm>
            <a:off x="2260600" y="1684086"/>
            <a:ext cx="6203778" cy="4570664"/>
          </a:xfrm>
          <a:prstGeom prst="rect">
            <a:avLst/>
          </a:prstGeom>
        </p:spPr>
      </p:pic>
    </p:spTree>
    <p:extLst>
      <p:ext uri="{BB962C8B-B14F-4D97-AF65-F5344CB8AC3E}">
        <p14:creationId xmlns:p14="http://schemas.microsoft.com/office/powerpoint/2010/main" val="1262080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7F7CF7E4-8435-3BD1-61F1-0BBB9B43D5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73D6BE-05C7-D351-8201-7D90021EAA5B}"/>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Filter Methods</a:t>
            </a:r>
            <a:endParaRPr lang="en-GB" sz="1800" kern="0" dirty="0">
              <a:solidFill>
                <a:srgbClr val="FFFFFF"/>
              </a:solidFill>
            </a:endParaRPr>
          </a:p>
        </p:txBody>
      </p:sp>
    </p:spTree>
    <p:extLst>
      <p:ext uri="{BB962C8B-B14F-4D97-AF65-F5344CB8AC3E}">
        <p14:creationId xmlns:p14="http://schemas.microsoft.com/office/powerpoint/2010/main" val="226105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D13EA-C9FA-6B03-CDF1-959250C9E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9716E-F0CD-B290-E617-06D3BAAB07E8}"/>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Filter method</a:t>
            </a:r>
            <a:endParaRPr lang="en-GB" sz="1800" kern="0" dirty="0"/>
          </a:p>
        </p:txBody>
      </p:sp>
      <p:sp>
        <p:nvSpPr>
          <p:cNvPr id="3" name="Content Placeholder 2">
            <a:extLst>
              <a:ext uri="{FF2B5EF4-FFF2-40B4-BE49-F238E27FC236}">
                <a16:creationId xmlns:a16="http://schemas.microsoft.com/office/drawing/2014/main" id="{BB0EDDF1-423B-25B7-6189-DB2367578DB0}"/>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Evaluate the features </a:t>
            </a:r>
            <a:r>
              <a:rPr lang="en-GB" b="0" i="0" u="sng" strike="noStrike" dirty="0">
                <a:solidFill>
                  <a:schemeClr val="tx1"/>
                </a:solidFill>
                <a:effectLst/>
                <a:latin typeface="Fira Sans" panose="020B0503050000020004" pitchFamily="34" charset="0"/>
              </a:rPr>
              <a:t>independently</a:t>
            </a:r>
            <a:r>
              <a:rPr lang="en-GB" b="0" i="0" u="none" strike="noStrike" dirty="0">
                <a:solidFill>
                  <a:schemeClr val="tx1"/>
                </a:solidFill>
                <a:effectLst/>
                <a:latin typeface="Fira Sans" panose="020B0503050000020004" pitchFamily="34" charset="0"/>
              </a:rPr>
              <a:t> from the classifier and other features</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No indication of a classifier’s performance on the selected features</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No dependency among the features</a:t>
            </a:r>
          </a:p>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Feasible for very large feature set</a:t>
            </a:r>
          </a:p>
        </p:txBody>
      </p:sp>
      <p:sp>
        <p:nvSpPr>
          <p:cNvPr id="4" name="Slide Number Placeholder 3">
            <a:extLst>
              <a:ext uri="{FF2B5EF4-FFF2-40B4-BE49-F238E27FC236}">
                <a16:creationId xmlns:a16="http://schemas.microsoft.com/office/drawing/2014/main" id="{A0A15D17-57AD-DB24-7AC8-48DC7F1BFC01}"/>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C3EAE8AF-62EC-C3A9-2707-72AA59818707}"/>
              </a:ext>
            </a:extLst>
          </p:cNvPr>
          <p:cNvPicPr>
            <a:picLocks noChangeAspect="1"/>
          </p:cNvPicPr>
          <p:nvPr/>
        </p:nvPicPr>
        <p:blipFill>
          <a:blip r:embed="rId3"/>
          <a:stretch>
            <a:fillRect/>
          </a:stretch>
        </p:blipFill>
        <p:spPr>
          <a:xfrm>
            <a:off x="3396955" y="4709263"/>
            <a:ext cx="6184900" cy="1219200"/>
          </a:xfrm>
          <a:prstGeom prst="rect">
            <a:avLst/>
          </a:prstGeom>
        </p:spPr>
      </p:pic>
    </p:spTree>
    <p:extLst>
      <p:ext uri="{BB962C8B-B14F-4D97-AF65-F5344CB8AC3E}">
        <p14:creationId xmlns:p14="http://schemas.microsoft.com/office/powerpoint/2010/main" val="2921906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5368C-E01A-84B4-A56D-F9200ACC6109}"/>
              </a:ext>
            </a:extLst>
          </p:cNvPr>
          <p:cNvSpPr>
            <a:spLocks noGrp="1"/>
          </p:cNvSpPr>
          <p:nvPr>
            <p:ph type="title"/>
          </p:nvPr>
        </p:nvSpPr>
        <p:spPr/>
        <p:txBody>
          <a:bodyPr/>
          <a:lstStyle/>
          <a:p>
            <a:r>
              <a:rPr lang="en-GB" sz="4400" b="1" kern="0" dirty="0">
                <a:solidFill>
                  <a:srgbClr val="006388"/>
                </a:solidFill>
                <a:latin typeface="Fira Sans" pitchFamily="34"/>
                <a:ea typeface="Fira Code" pitchFamily="49"/>
              </a:rPr>
              <a:t>Filter methods</a:t>
            </a:r>
            <a:endParaRPr lang="en-NL" dirty="0"/>
          </a:p>
        </p:txBody>
      </p:sp>
      <p:sp>
        <p:nvSpPr>
          <p:cNvPr id="3" name="Content Placeholder 2">
            <a:extLst>
              <a:ext uri="{FF2B5EF4-FFF2-40B4-BE49-F238E27FC236}">
                <a16:creationId xmlns:a16="http://schemas.microsoft.com/office/drawing/2014/main" id="{00D744C2-2B00-A181-6EFC-BE027DBC1F49}"/>
              </a:ext>
            </a:extLst>
          </p:cNvPr>
          <p:cNvSpPr>
            <a:spLocks noGrp="1"/>
          </p:cNvSpPr>
          <p:nvPr>
            <p:ph idx="1"/>
          </p:nvPr>
        </p:nvSpPr>
        <p:spPr/>
        <p:txBody>
          <a:bodyPr/>
          <a:lstStyle/>
          <a:p>
            <a:r>
              <a:rPr lang="en-NL" dirty="0"/>
              <a:t>Document frequency</a:t>
            </a:r>
          </a:p>
          <a:p>
            <a:r>
              <a:rPr lang="en-NL" dirty="0"/>
              <a:t>Gini index</a:t>
            </a:r>
          </a:p>
          <a:p>
            <a:r>
              <a:rPr lang="en-NL" dirty="0"/>
              <a:t>Information gain</a:t>
            </a:r>
          </a:p>
          <a:p>
            <a:r>
              <a:rPr lang="en-GB" b="0" i="0" u="none" strike="noStrike" dirty="0">
                <a:solidFill>
                  <a:srgbClr val="000000"/>
                </a:solidFill>
                <a:effectLst/>
                <a:latin typeface="-webkit-standard"/>
              </a:rPr>
              <a:t>Chi-Square (</a:t>
            </a:r>
            <a:r>
              <a:rPr lang="el-GR" b="0" i="0" u="none" strike="noStrike" dirty="0">
                <a:solidFill>
                  <a:srgbClr val="000000"/>
                </a:solidFill>
                <a:effectLst/>
                <a:latin typeface="-webkit-standard"/>
              </a:rPr>
              <a:t>χ</a:t>
            </a:r>
            <a:r>
              <a:rPr lang="el-GR" b="0" i="0" u="none" strike="noStrike" baseline="30000" dirty="0">
                <a:solidFill>
                  <a:srgbClr val="000000"/>
                </a:solidFill>
                <a:effectLst/>
              </a:rPr>
              <a:t>2</a:t>
            </a:r>
            <a:r>
              <a:rPr lang="en-NL" b="0" i="0" u="none" strike="noStrike" dirty="0">
                <a:solidFill>
                  <a:srgbClr val="000000"/>
                </a:solidFill>
                <a:effectLst/>
              </a:rPr>
              <a:t>)</a:t>
            </a:r>
            <a:endParaRPr lang="en-NL" dirty="0"/>
          </a:p>
          <a:p>
            <a:r>
              <a:rPr lang="en-NL" dirty="0"/>
              <a:t>PMI (Mutual information)</a:t>
            </a:r>
          </a:p>
          <a:p>
            <a:r>
              <a:rPr lang="en-NL" dirty="0"/>
              <a:t>and more</a:t>
            </a:r>
          </a:p>
        </p:txBody>
      </p:sp>
    </p:spTree>
    <p:extLst>
      <p:ext uri="{BB962C8B-B14F-4D97-AF65-F5344CB8AC3E}">
        <p14:creationId xmlns:p14="http://schemas.microsoft.com/office/powerpoint/2010/main" val="2216504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19F15-1A08-D223-A43E-C777CBA03F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B204D-269F-87FC-1DDE-FB85B5DE43D7}"/>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Document frequency</a:t>
            </a:r>
            <a:endParaRPr lang="en-GB" sz="1800" kern="0" dirty="0"/>
          </a:p>
        </p:txBody>
      </p:sp>
      <p:sp>
        <p:nvSpPr>
          <p:cNvPr id="3" name="Content Placeholder 2">
            <a:extLst>
              <a:ext uri="{FF2B5EF4-FFF2-40B4-BE49-F238E27FC236}">
                <a16:creationId xmlns:a16="http://schemas.microsoft.com/office/drawing/2014/main" id="{736859CF-6568-E344-5701-9C171DFAA8A8}"/>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Rare words: non-influential for global prediction, reduce vocabulary size</a:t>
            </a:r>
          </a:p>
        </p:txBody>
      </p:sp>
      <p:sp>
        <p:nvSpPr>
          <p:cNvPr id="4" name="Slide Number Placeholder 3">
            <a:extLst>
              <a:ext uri="{FF2B5EF4-FFF2-40B4-BE49-F238E27FC236}">
                <a16:creationId xmlns:a16="http://schemas.microsoft.com/office/drawing/2014/main" id="{CF8256DF-BA8B-C0AA-328D-079D34073F0C}"/>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4C63F1F1-515A-19BF-29EF-C835090F6E7F}"/>
              </a:ext>
            </a:extLst>
          </p:cNvPr>
          <p:cNvPicPr>
            <a:picLocks noChangeAspect="1"/>
          </p:cNvPicPr>
          <p:nvPr/>
        </p:nvPicPr>
        <p:blipFill>
          <a:blip r:embed="rId2"/>
          <a:stretch>
            <a:fillRect/>
          </a:stretch>
        </p:blipFill>
        <p:spPr>
          <a:xfrm>
            <a:off x="1800650" y="2880414"/>
            <a:ext cx="7353300" cy="3860800"/>
          </a:xfrm>
          <a:prstGeom prst="rect">
            <a:avLst/>
          </a:prstGeom>
        </p:spPr>
      </p:pic>
    </p:spTree>
    <p:extLst>
      <p:ext uri="{BB962C8B-B14F-4D97-AF65-F5344CB8AC3E}">
        <p14:creationId xmlns:p14="http://schemas.microsoft.com/office/powerpoint/2010/main" val="1708442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CABD3-A9F4-40C5-B66C-B7B4A383F0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441121-762B-895A-4FBF-F2BEC54402F7}"/>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Gini index</a:t>
            </a:r>
            <a:endParaRPr lang="en-GB" sz="1800" kern="0" dirty="0"/>
          </a:p>
        </p:txBody>
      </p:sp>
      <p:sp>
        <p:nvSpPr>
          <p:cNvPr id="4" name="Slide Number Placeholder 3">
            <a:extLst>
              <a:ext uri="{FF2B5EF4-FFF2-40B4-BE49-F238E27FC236}">
                <a16:creationId xmlns:a16="http://schemas.microsoft.com/office/drawing/2014/main" id="{39684057-7E54-473A-131E-6C28EF515D7B}"/>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D266DD16-8864-51E4-9A26-40CC47CC8EA6}"/>
              </a:ext>
            </a:extLst>
          </p:cNvPr>
          <p:cNvPicPr>
            <a:picLocks noChangeAspect="1"/>
          </p:cNvPicPr>
          <p:nvPr/>
        </p:nvPicPr>
        <p:blipFill>
          <a:blip r:embed="rId3"/>
          <a:stretch>
            <a:fillRect/>
          </a:stretch>
        </p:blipFill>
        <p:spPr>
          <a:xfrm>
            <a:off x="1258330" y="1690688"/>
            <a:ext cx="9493330" cy="4029628"/>
          </a:xfrm>
          <a:prstGeom prst="rect">
            <a:avLst/>
          </a:prstGeom>
        </p:spPr>
      </p:pic>
    </p:spTree>
    <p:extLst>
      <p:ext uri="{BB962C8B-B14F-4D97-AF65-F5344CB8AC3E}">
        <p14:creationId xmlns:p14="http://schemas.microsoft.com/office/powerpoint/2010/main" val="87983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81CF8-4A25-C463-7708-43505C3E0D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6D7676-CC28-1B3E-D6A1-57802AE0A7A4}"/>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Gini index</a:t>
            </a:r>
            <a:endParaRPr lang="en-GB" sz="1800" kern="0" dirty="0"/>
          </a:p>
        </p:txBody>
      </p:sp>
      <p:sp>
        <p:nvSpPr>
          <p:cNvPr id="3" name="Content Placeholder 2">
            <a:extLst>
              <a:ext uri="{FF2B5EF4-FFF2-40B4-BE49-F238E27FC236}">
                <a16:creationId xmlns:a16="http://schemas.microsoft.com/office/drawing/2014/main" id="{9AC51494-E23F-5270-C000-2EF0DF13412C}"/>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The value of the </a:t>
            </a:r>
            <a:r>
              <a:rPr lang="en-GB" b="0" i="0" u="none" strike="noStrike" dirty="0" err="1">
                <a:solidFill>
                  <a:schemeClr val="tx1"/>
                </a:solidFill>
                <a:effectLst/>
                <a:latin typeface="Fira Sans" panose="020B0503050000020004" pitchFamily="34" charset="0"/>
              </a:rPr>
              <a:t>gini</a:t>
            </a:r>
            <a:r>
              <a:rPr lang="en-GB" b="0" i="0" u="none" strike="noStrike" dirty="0">
                <a:solidFill>
                  <a:schemeClr val="tx1"/>
                </a:solidFill>
                <a:effectLst/>
                <a:latin typeface="Fira Sans" panose="020B0503050000020004" pitchFamily="34" charset="0"/>
              </a:rPr>
              <a:t>-index lies in the range (1/𝑘,1).</a:t>
            </a:r>
          </a:p>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Higher values of the </a:t>
            </a:r>
            <a:r>
              <a:rPr lang="en-GB" b="0" i="0" u="none" strike="noStrike" dirty="0" err="1">
                <a:solidFill>
                  <a:schemeClr val="tx1"/>
                </a:solidFill>
                <a:effectLst/>
                <a:latin typeface="Fira Sans" panose="020B0503050000020004" pitchFamily="34" charset="0"/>
              </a:rPr>
              <a:t>gini</a:t>
            </a:r>
            <a:r>
              <a:rPr lang="en-GB" b="0" i="0" u="none" strike="noStrike" dirty="0">
                <a:solidFill>
                  <a:schemeClr val="tx1"/>
                </a:solidFill>
                <a:effectLst/>
                <a:latin typeface="Fira Sans" panose="020B0503050000020004" pitchFamily="34" charset="0"/>
              </a:rPr>
              <a:t>-index indicate a greater discriminative power of the term 𝑡.</a:t>
            </a:r>
          </a:p>
        </p:txBody>
      </p:sp>
      <p:sp>
        <p:nvSpPr>
          <p:cNvPr id="4" name="Slide Number Placeholder 3">
            <a:extLst>
              <a:ext uri="{FF2B5EF4-FFF2-40B4-BE49-F238E27FC236}">
                <a16:creationId xmlns:a16="http://schemas.microsoft.com/office/drawing/2014/main" id="{5749882E-947E-36C7-10C5-2364BB387C0E}"/>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3023389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81746-395F-0967-88F4-D5939FDFD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E725-D483-6A58-1AD2-642F921B0BA6}"/>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This lecture</a:t>
            </a:r>
            <a:endParaRPr lang="en-GB" sz="1800" kern="0" dirty="0"/>
          </a:p>
        </p:txBody>
      </p:sp>
      <p:sp>
        <p:nvSpPr>
          <p:cNvPr id="3" name="Content Placeholder 2">
            <a:extLst>
              <a:ext uri="{FF2B5EF4-FFF2-40B4-BE49-F238E27FC236}">
                <a16:creationId xmlns:a16="http://schemas.microsoft.com/office/drawing/2014/main" id="{908D8AB7-9A91-7F38-82CD-32C465EAAE66}"/>
              </a:ext>
            </a:extLst>
          </p:cNvPr>
          <p:cNvSpPr txBox="1">
            <a:spLocks noGrp="1"/>
          </p:cNvSpPr>
          <p:nvPr>
            <p:ph idx="1"/>
          </p:nvPr>
        </p:nvSpPr>
        <p:spPr>
          <a:xfrm>
            <a:off x="838203" y="1825627"/>
            <a:ext cx="10515600" cy="4667243"/>
          </a:xfrm>
        </p:spPr>
        <p:txBody>
          <a:bodyPr/>
          <a:lstStyle/>
          <a:p>
            <a:r>
              <a:rPr lang="en-GB" sz="3200" dirty="0">
                <a:solidFill>
                  <a:srgbClr val="404040"/>
                </a:solidFill>
                <a:latin typeface="Fira Sans" pitchFamily="34"/>
              </a:rPr>
              <a:t>Feature selection for text data</a:t>
            </a:r>
          </a:p>
          <a:p>
            <a:r>
              <a:rPr lang="en-GB" sz="3200" dirty="0">
                <a:solidFill>
                  <a:srgbClr val="404040"/>
                </a:solidFill>
                <a:latin typeface="Fira Sans" pitchFamily="34"/>
              </a:rPr>
              <a:t>Feature reduction vs feature selection</a:t>
            </a:r>
          </a:p>
          <a:p>
            <a:r>
              <a:rPr lang="en-GB" sz="3200" dirty="0">
                <a:solidFill>
                  <a:srgbClr val="404040"/>
                </a:solidFill>
                <a:latin typeface="Fira Sans" pitchFamily="34"/>
              </a:rPr>
              <a:t>Other methods</a:t>
            </a:r>
            <a:endParaRPr lang="en-GB" sz="2800" dirty="0">
              <a:solidFill>
                <a:srgbClr val="404040"/>
              </a:solidFill>
              <a:latin typeface="Fira Sans" pitchFamily="34"/>
            </a:endParaRPr>
          </a:p>
        </p:txBody>
      </p:sp>
      <p:sp>
        <p:nvSpPr>
          <p:cNvPr id="4" name="Slide Number Placeholder 3">
            <a:extLst>
              <a:ext uri="{FF2B5EF4-FFF2-40B4-BE49-F238E27FC236}">
                <a16:creationId xmlns:a16="http://schemas.microsoft.com/office/drawing/2014/main" id="{76B528C6-5E89-6DA9-D425-624F548E29A6}"/>
              </a:ext>
            </a:extLst>
          </p:cNvPr>
          <p:cNvSpPr>
            <a:spLocks noGrp="1"/>
          </p:cNvSpPr>
          <p:nvPr>
            <p:ph type="sldNum" sz="quarter" idx="8"/>
          </p:nvPr>
        </p:nvSpPr>
        <p:spPr/>
        <p:txBody>
          <a:bodyPr/>
          <a:lstStyle/>
          <a:p>
            <a:pPr lvl="0"/>
            <a:fld id="{4F52093B-0720-486A-B874-975A27BF69CF}" type="slidenum">
              <a:rPr lang="en-NL" smtClean="0"/>
              <a:t>2</a:t>
            </a:fld>
            <a:endParaRPr lang="en-NL"/>
          </a:p>
        </p:txBody>
      </p:sp>
    </p:spTree>
    <p:extLst>
      <p:ext uri="{BB962C8B-B14F-4D97-AF65-F5344CB8AC3E}">
        <p14:creationId xmlns:p14="http://schemas.microsoft.com/office/powerpoint/2010/main" val="3961833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B2B70-108A-5402-5984-641E7155EC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025879-9D8A-D341-9B6C-91B54EA39EFC}"/>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Example</a:t>
            </a:r>
            <a:endParaRPr lang="en-GB" sz="1800" kern="0" dirty="0"/>
          </a:p>
        </p:txBody>
      </p:sp>
      <p:sp>
        <p:nvSpPr>
          <p:cNvPr id="3" name="Content Placeholder 2">
            <a:extLst>
              <a:ext uri="{FF2B5EF4-FFF2-40B4-BE49-F238E27FC236}">
                <a16:creationId xmlns:a16="http://schemas.microsoft.com/office/drawing/2014/main" id="{7EB58311-7626-B91F-3F65-A2303713330E}"/>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rgbClr val="000000"/>
                </a:solidFill>
                <a:effectLst/>
                <a:latin typeface="-webkit-standard"/>
              </a:rPr>
              <a:t>Imagine we have the following emails:</a:t>
            </a:r>
          </a:p>
          <a:p>
            <a:pPr algn="l" fontAlgn="base">
              <a:lnSpc>
                <a:spcPct val="100000"/>
              </a:lnSpc>
              <a:buFont typeface="Arial" panose="020B0604020202020204" pitchFamily="34" charset="0"/>
              <a:buChar char="•"/>
            </a:pPr>
            <a:endParaRPr lang="en-GB" b="0" i="0" u="none" strike="noStrike" dirty="0">
              <a:solidFill>
                <a:srgbClr val="000000"/>
              </a:solidFill>
              <a:effectLst/>
              <a:latin typeface="-webkit-standard"/>
            </a:endParaRPr>
          </a:p>
          <a:p>
            <a:pPr algn="l" fontAlgn="base">
              <a:lnSpc>
                <a:spcPct val="100000"/>
              </a:lnSpc>
              <a:buFont typeface="Arial" panose="020B0604020202020204" pitchFamily="34" charset="0"/>
              <a:buChar char="•"/>
            </a:pPr>
            <a:endParaRPr lang="en-GB" b="1"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0434BF97-D60E-76F7-22A2-F3FD2C8B1373}"/>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graphicFrame>
        <p:nvGraphicFramePr>
          <p:cNvPr id="7" name="Table 6">
            <a:extLst>
              <a:ext uri="{FF2B5EF4-FFF2-40B4-BE49-F238E27FC236}">
                <a16:creationId xmlns:a16="http://schemas.microsoft.com/office/drawing/2014/main" id="{D6CCD2EE-BC00-840A-B355-00F5E6191E50}"/>
              </a:ext>
            </a:extLst>
          </p:cNvPr>
          <p:cNvGraphicFramePr>
            <a:graphicFrameLocks noGrp="1"/>
          </p:cNvGraphicFramePr>
          <p:nvPr>
            <p:extLst>
              <p:ext uri="{D42A27DB-BD31-4B8C-83A1-F6EECF244321}">
                <p14:modId xmlns:p14="http://schemas.microsoft.com/office/powerpoint/2010/main" val="2538055162"/>
              </p:ext>
            </p:extLst>
          </p:nvPr>
        </p:nvGraphicFramePr>
        <p:xfrm>
          <a:off x="980294" y="2467190"/>
          <a:ext cx="10921895" cy="2560320"/>
        </p:xfrm>
        <a:graphic>
          <a:graphicData uri="http://schemas.openxmlformats.org/drawingml/2006/table">
            <a:tbl>
              <a:tblPr/>
              <a:tblGrid>
                <a:gridCol w="1734419">
                  <a:extLst>
                    <a:ext uri="{9D8B030D-6E8A-4147-A177-3AD203B41FA5}">
                      <a16:colId xmlns:a16="http://schemas.microsoft.com/office/drawing/2014/main" val="282575417"/>
                    </a:ext>
                  </a:extLst>
                </a:gridCol>
                <a:gridCol w="9187476">
                  <a:extLst>
                    <a:ext uri="{9D8B030D-6E8A-4147-A177-3AD203B41FA5}">
                      <a16:colId xmlns:a16="http://schemas.microsoft.com/office/drawing/2014/main" val="1488349573"/>
                    </a:ext>
                  </a:extLst>
                </a:gridCol>
              </a:tblGrid>
              <a:tr h="0">
                <a:tc>
                  <a:txBody>
                    <a:bodyPr/>
                    <a:lstStyle/>
                    <a:p>
                      <a:r>
                        <a:rPr lang="en-GB" dirty="0"/>
                        <a:t>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4791556"/>
                  </a:ext>
                </a:extLst>
              </a:tr>
              <a:tr h="0">
                <a:tc>
                  <a:txBody>
                    <a:bodyPr/>
                    <a:lstStyle/>
                    <a:p>
                      <a:r>
                        <a:rPr lang="en-GB" b="0"/>
                        <a:t>Spam</a:t>
                      </a:r>
                      <a:endParaRPr lang="en-GB"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Congratulations! You've been selected to receive a free gift.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9134521"/>
                  </a:ext>
                </a:extLst>
              </a:tr>
              <a:tr h="0">
                <a:tc>
                  <a:txBody>
                    <a:bodyPr/>
                    <a:lstStyle/>
                    <a:p>
                      <a:r>
                        <a:rPr lang="en-GB" b="0" dirty="0"/>
                        <a:t>Spam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Get a free trial of our exclusive protein </a:t>
                      </a:r>
                      <a:r>
                        <a:rPr lang="en-GB" sz="1800" b="0" i="0" u="none" strike="noStrike" dirty="0" err="1">
                          <a:solidFill>
                            <a:srgbClr val="000000"/>
                          </a:solidFill>
                          <a:effectLst/>
                        </a:rPr>
                        <a:t>supplemment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4588887"/>
                  </a:ext>
                </a:extLst>
              </a:tr>
              <a:tr h="0">
                <a:tc>
                  <a:txBody>
                    <a:bodyPr/>
                    <a:lstStyle/>
                    <a:p>
                      <a:r>
                        <a:rPr lang="en-GB" b="0" dirty="0"/>
                        <a:t>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We invite you to join the VIP club and enjoy free gifts and discounts weekly</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3913570"/>
                  </a:ext>
                </a:extLst>
              </a:tr>
              <a:tr h="0">
                <a:tc>
                  <a:txBody>
                    <a:bodyPr/>
                    <a:lstStyle/>
                    <a:p>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for a free community yoga class this Saturday. All levels welcome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58137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I want to invite you to the book club meeting next Thursday. </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55135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to our annual family BBQ. Don't miss out on the fun</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4231254"/>
                  </a:ext>
                </a:extLst>
              </a:tr>
            </a:tbl>
          </a:graphicData>
        </a:graphic>
      </p:graphicFrame>
      <p:sp>
        <p:nvSpPr>
          <p:cNvPr id="6" name="TextBox 5">
            <a:extLst>
              <a:ext uri="{FF2B5EF4-FFF2-40B4-BE49-F238E27FC236}">
                <a16:creationId xmlns:a16="http://schemas.microsoft.com/office/drawing/2014/main" id="{3FCEC310-8274-BB0D-BFA5-CAD13AA43C6C}"/>
              </a:ext>
            </a:extLst>
          </p:cNvPr>
          <p:cNvSpPr txBox="1"/>
          <p:nvPr/>
        </p:nvSpPr>
        <p:spPr>
          <a:xfrm>
            <a:off x="980294" y="5257057"/>
            <a:ext cx="1504707" cy="461665"/>
          </a:xfrm>
          <a:prstGeom prst="rect">
            <a:avLst/>
          </a:prstGeom>
          <a:noFill/>
        </p:spPr>
        <p:txBody>
          <a:bodyPr wrap="none" rtlCol="0">
            <a:spAutoFit/>
          </a:bodyPr>
          <a:lstStyle/>
          <a:p>
            <a:r>
              <a:rPr lang="en-NL" sz="2400" dirty="0"/>
              <a:t>G(free) = ?</a:t>
            </a:r>
          </a:p>
        </p:txBody>
      </p:sp>
      <p:pic>
        <p:nvPicPr>
          <p:cNvPr id="8" name="Picture 7">
            <a:extLst>
              <a:ext uri="{FF2B5EF4-FFF2-40B4-BE49-F238E27FC236}">
                <a16:creationId xmlns:a16="http://schemas.microsoft.com/office/drawing/2014/main" id="{660BA16F-53F7-AA15-9BD4-76BCE879C427}"/>
              </a:ext>
            </a:extLst>
          </p:cNvPr>
          <p:cNvPicPr>
            <a:picLocks noChangeAspect="1"/>
          </p:cNvPicPr>
          <p:nvPr/>
        </p:nvPicPr>
        <p:blipFill>
          <a:blip r:embed="rId3"/>
          <a:srcRect l="38379" t="67783" r="35409"/>
          <a:stretch/>
        </p:blipFill>
        <p:spPr>
          <a:xfrm>
            <a:off x="9577998" y="5122147"/>
            <a:ext cx="2488367" cy="1298218"/>
          </a:xfrm>
          <a:prstGeom prst="rect">
            <a:avLst/>
          </a:prstGeom>
        </p:spPr>
      </p:pic>
      <p:sp>
        <p:nvSpPr>
          <p:cNvPr id="9" name="Rounded Rectangle 8">
            <a:extLst>
              <a:ext uri="{FF2B5EF4-FFF2-40B4-BE49-F238E27FC236}">
                <a16:creationId xmlns:a16="http://schemas.microsoft.com/office/drawing/2014/main" id="{30523FF0-D50F-39F9-FF3D-712C72769208}"/>
              </a:ext>
            </a:extLst>
          </p:cNvPr>
          <p:cNvSpPr/>
          <p:nvPr/>
        </p:nvSpPr>
        <p:spPr>
          <a:xfrm>
            <a:off x="9365486" y="5105226"/>
            <a:ext cx="2491733" cy="125112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TextBox 9">
            <a:extLst>
              <a:ext uri="{FF2B5EF4-FFF2-40B4-BE49-F238E27FC236}">
                <a16:creationId xmlns:a16="http://schemas.microsoft.com/office/drawing/2014/main" id="{77C62903-A17F-A7E1-C904-BE35283E705A}"/>
              </a:ext>
            </a:extLst>
          </p:cNvPr>
          <p:cNvSpPr txBox="1"/>
          <p:nvPr/>
        </p:nvSpPr>
        <p:spPr>
          <a:xfrm>
            <a:off x="980294" y="5804012"/>
            <a:ext cx="2852832" cy="830997"/>
          </a:xfrm>
          <a:prstGeom prst="rect">
            <a:avLst/>
          </a:prstGeom>
          <a:noFill/>
        </p:spPr>
        <p:txBody>
          <a:bodyPr wrap="none" rtlCol="0">
            <a:spAutoFit/>
          </a:bodyPr>
          <a:lstStyle/>
          <a:p>
            <a:r>
              <a:rPr lang="en-NL" sz="2400" dirty="0"/>
              <a:t>p(spam|free) =?</a:t>
            </a:r>
          </a:p>
          <a:p>
            <a:r>
              <a:rPr lang="en-NL" sz="2400" dirty="0"/>
              <a:t>p(not spam|free) = ? </a:t>
            </a:r>
          </a:p>
        </p:txBody>
      </p:sp>
    </p:spTree>
    <p:extLst>
      <p:ext uri="{BB962C8B-B14F-4D97-AF65-F5344CB8AC3E}">
        <p14:creationId xmlns:p14="http://schemas.microsoft.com/office/powerpoint/2010/main" val="382626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4D1BE-99AE-1E15-FF6F-B1483F1E7F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123726-B01B-447B-F7D7-252D4DC3E309}"/>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Example</a:t>
            </a:r>
            <a:endParaRPr lang="en-GB" sz="1800" kern="0" dirty="0"/>
          </a:p>
        </p:txBody>
      </p:sp>
      <p:sp>
        <p:nvSpPr>
          <p:cNvPr id="3" name="Content Placeholder 2">
            <a:extLst>
              <a:ext uri="{FF2B5EF4-FFF2-40B4-BE49-F238E27FC236}">
                <a16:creationId xmlns:a16="http://schemas.microsoft.com/office/drawing/2014/main" id="{1944FB50-68B3-C212-80AC-6F84EE9CCDD8}"/>
              </a:ext>
            </a:extLst>
          </p:cNvPr>
          <p:cNvSpPr txBox="1">
            <a:spLocks noGrp="1"/>
          </p:cNvSpPr>
          <p:nvPr>
            <p:ph idx="1"/>
          </p:nvPr>
        </p:nvSpPr>
        <p:spPr>
          <a:xfrm>
            <a:off x="838203" y="15258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rgbClr val="000000"/>
                </a:solidFill>
                <a:effectLst/>
                <a:latin typeface="-webkit-standard"/>
              </a:rPr>
              <a:t>Imagine we have the following emails:</a:t>
            </a:r>
          </a:p>
          <a:p>
            <a:pPr algn="l" fontAlgn="base">
              <a:lnSpc>
                <a:spcPct val="100000"/>
              </a:lnSpc>
              <a:buFont typeface="Arial" panose="020B0604020202020204" pitchFamily="34" charset="0"/>
              <a:buChar char="•"/>
            </a:pPr>
            <a:endParaRPr lang="en-GB" b="0" i="0" u="none" strike="noStrike" dirty="0">
              <a:solidFill>
                <a:srgbClr val="000000"/>
              </a:solidFill>
              <a:effectLst/>
              <a:latin typeface="-webkit-standard"/>
            </a:endParaRPr>
          </a:p>
          <a:p>
            <a:pPr algn="l" fontAlgn="base">
              <a:lnSpc>
                <a:spcPct val="100000"/>
              </a:lnSpc>
              <a:buFont typeface="Arial" panose="020B0604020202020204" pitchFamily="34" charset="0"/>
              <a:buChar char="•"/>
            </a:pPr>
            <a:endParaRPr lang="en-GB" b="1"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B380FC94-1D98-ACD9-4019-477C2603C8F7}"/>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graphicFrame>
        <p:nvGraphicFramePr>
          <p:cNvPr id="7" name="Table 6">
            <a:extLst>
              <a:ext uri="{FF2B5EF4-FFF2-40B4-BE49-F238E27FC236}">
                <a16:creationId xmlns:a16="http://schemas.microsoft.com/office/drawing/2014/main" id="{C877F9E2-50BC-5E98-E253-AEBE37AEDB42}"/>
              </a:ext>
            </a:extLst>
          </p:cNvPr>
          <p:cNvGraphicFramePr>
            <a:graphicFrameLocks noGrp="1"/>
          </p:cNvGraphicFramePr>
          <p:nvPr>
            <p:extLst>
              <p:ext uri="{D42A27DB-BD31-4B8C-83A1-F6EECF244321}">
                <p14:modId xmlns:p14="http://schemas.microsoft.com/office/powerpoint/2010/main" val="3786895918"/>
              </p:ext>
            </p:extLst>
          </p:nvPr>
        </p:nvGraphicFramePr>
        <p:xfrm>
          <a:off x="980294" y="2167390"/>
          <a:ext cx="10921895" cy="2560320"/>
        </p:xfrm>
        <a:graphic>
          <a:graphicData uri="http://schemas.openxmlformats.org/drawingml/2006/table">
            <a:tbl>
              <a:tblPr/>
              <a:tblGrid>
                <a:gridCol w="1734419">
                  <a:extLst>
                    <a:ext uri="{9D8B030D-6E8A-4147-A177-3AD203B41FA5}">
                      <a16:colId xmlns:a16="http://schemas.microsoft.com/office/drawing/2014/main" val="282575417"/>
                    </a:ext>
                  </a:extLst>
                </a:gridCol>
                <a:gridCol w="9187476">
                  <a:extLst>
                    <a:ext uri="{9D8B030D-6E8A-4147-A177-3AD203B41FA5}">
                      <a16:colId xmlns:a16="http://schemas.microsoft.com/office/drawing/2014/main" val="1488349573"/>
                    </a:ext>
                  </a:extLst>
                </a:gridCol>
              </a:tblGrid>
              <a:tr h="0">
                <a:tc>
                  <a:txBody>
                    <a:bodyPr/>
                    <a:lstStyle/>
                    <a:p>
                      <a:r>
                        <a:rPr lang="en-GB" dirty="0"/>
                        <a:t>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4791556"/>
                  </a:ext>
                </a:extLst>
              </a:tr>
              <a:tr h="0">
                <a:tc>
                  <a:txBody>
                    <a:bodyPr/>
                    <a:lstStyle/>
                    <a:p>
                      <a:r>
                        <a:rPr lang="en-GB" b="0"/>
                        <a:t>Spam</a:t>
                      </a:r>
                      <a:endParaRPr lang="en-GB"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Congratulations! You've been selected to receive a </a:t>
                      </a:r>
                      <a:r>
                        <a:rPr lang="en-GB" sz="1800" b="0" i="0" u="none" strike="noStrike" dirty="0">
                          <a:solidFill>
                            <a:srgbClr val="000000"/>
                          </a:solidFill>
                          <a:effectLst/>
                          <a:highlight>
                            <a:srgbClr val="FFFF00"/>
                          </a:highlight>
                        </a:rPr>
                        <a:t>free</a:t>
                      </a:r>
                      <a:r>
                        <a:rPr lang="en-GB" sz="1800" b="0" i="0" u="none" strike="noStrike" dirty="0">
                          <a:solidFill>
                            <a:srgbClr val="000000"/>
                          </a:solidFill>
                          <a:effectLst/>
                        </a:rPr>
                        <a:t> gift.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9134521"/>
                  </a:ext>
                </a:extLst>
              </a:tr>
              <a:tr h="0">
                <a:tc>
                  <a:txBody>
                    <a:bodyPr/>
                    <a:lstStyle/>
                    <a:p>
                      <a:r>
                        <a:rPr lang="en-GB" b="0" dirty="0"/>
                        <a:t>Spam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Get a </a:t>
                      </a:r>
                      <a:r>
                        <a:rPr lang="en-GB" sz="1800" b="0" i="0" u="none" strike="noStrike" dirty="0">
                          <a:solidFill>
                            <a:srgbClr val="000000"/>
                          </a:solidFill>
                          <a:effectLst/>
                          <a:highlight>
                            <a:srgbClr val="FFFF00"/>
                          </a:highlight>
                        </a:rPr>
                        <a:t>free</a:t>
                      </a:r>
                      <a:r>
                        <a:rPr lang="en-GB" sz="1800" b="0" i="0" u="none" strike="noStrike" dirty="0">
                          <a:solidFill>
                            <a:srgbClr val="000000"/>
                          </a:solidFill>
                          <a:effectLst/>
                        </a:rPr>
                        <a:t> trial of our exclusive protein </a:t>
                      </a:r>
                      <a:r>
                        <a:rPr lang="en-GB" sz="1800" b="0" i="0" u="none" strike="noStrike" dirty="0" err="1">
                          <a:solidFill>
                            <a:srgbClr val="000000"/>
                          </a:solidFill>
                          <a:effectLst/>
                        </a:rPr>
                        <a:t>supplemment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4588887"/>
                  </a:ext>
                </a:extLst>
              </a:tr>
              <a:tr h="0">
                <a:tc>
                  <a:txBody>
                    <a:bodyPr/>
                    <a:lstStyle/>
                    <a:p>
                      <a:r>
                        <a:rPr lang="en-GB" b="0" dirty="0"/>
                        <a:t>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We invite you to join the VIP club and enjoy </a:t>
                      </a:r>
                      <a:r>
                        <a:rPr lang="en-GB" sz="1800" b="0" i="0" u="none" strike="noStrike" dirty="0">
                          <a:solidFill>
                            <a:srgbClr val="000000"/>
                          </a:solidFill>
                          <a:effectLst/>
                          <a:highlight>
                            <a:srgbClr val="FFFF00"/>
                          </a:highlight>
                        </a:rPr>
                        <a:t>free</a:t>
                      </a:r>
                      <a:r>
                        <a:rPr lang="en-GB" sz="1800" b="0" i="0" u="none" strike="noStrike" dirty="0">
                          <a:solidFill>
                            <a:srgbClr val="000000"/>
                          </a:solidFill>
                          <a:effectLst/>
                        </a:rPr>
                        <a:t> gifts and discounts weekly</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3913570"/>
                  </a:ext>
                </a:extLst>
              </a:tr>
              <a:tr h="0">
                <a:tc>
                  <a:txBody>
                    <a:bodyPr/>
                    <a:lstStyle/>
                    <a:p>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for a </a:t>
                      </a:r>
                      <a:r>
                        <a:rPr lang="en-GB" sz="1800" b="0" i="0" u="none" strike="noStrike" dirty="0">
                          <a:solidFill>
                            <a:srgbClr val="000000"/>
                          </a:solidFill>
                          <a:effectLst/>
                          <a:highlight>
                            <a:srgbClr val="FFFF00"/>
                          </a:highlight>
                        </a:rPr>
                        <a:t>free</a:t>
                      </a:r>
                      <a:r>
                        <a:rPr lang="en-GB" sz="1800" b="0" i="0" u="none" strike="noStrike" dirty="0">
                          <a:solidFill>
                            <a:srgbClr val="000000"/>
                          </a:solidFill>
                          <a:effectLst/>
                        </a:rPr>
                        <a:t> community yoga class this Saturday. All levels welcome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58137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I want to invite you to the book club meeting next Thursday. </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55135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to our annual family BBQ. Don't miss out on the fun</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4231254"/>
                  </a:ext>
                </a:extLst>
              </a:tr>
            </a:tbl>
          </a:graphicData>
        </a:graphic>
      </p:graphicFrame>
      <p:sp>
        <p:nvSpPr>
          <p:cNvPr id="5" name="TextBox 4">
            <a:extLst>
              <a:ext uri="{FF2B5EF4-FFF2-40B4-BE49-F238E27FC236}">
                <a16:creationId xmlns:a16="http://schemas.microsoft.com/office/drawing/2014/main" id="{E5F968D1-3B47-FE0E-D5F0-7BF0FF348FA6}"/>
              </a:ext>
            </a:extLst>
          </p:cNvPr>
          <p:cNvSpPr txBox="1"/>
          <p:nvPr/>
        </p:nvSpPr>
        <p:spPr>
          <a:xfrm>
            <a:off x="4539029" y="4788913"/>
            <a:ext cx="7081923" cy="830997"/>
          </a:xfrm>
          <a:prstGeom prst="rect">
            <a:avLst/>
          </a:prstGeom>
          <a:noFill/>
        </p:spPr>
        <p:txBody>
          <a:bodyPr wrap="square" rtlCol="0">
            <a:spAutoFit/>
          </a:bodyPr>
          <a:lstStyle/>
          <a:p>
            <a:r>
              <a:rPr lang="en-NL" sz="2400" dirty="0"/>
              <a:t>p(spam|free) = ¾ = 0.75</a:t>
            </a:r>
          </a:p>
          <a:p>
            <a:r>
              <a:rPr lang="en-NL" sz="2400" dirty="0"/>
              <a:t>p(not spam|free) = ¼ = 0.25</a:t>
            </a:r>
          </a:p>
        </p:txBody>
      </p:sp>
      <p:pic>
        <p:nvPicPr>
          <p:cNvPr id="11" name="Picture 10">
            <a:extLst>
              <a:ext uri="{FF2B5EF4-FFF2-40B4-BE49-F238E27FC236}">
                <a16:creationId xmlns:a16="http://schemas.microsoft.com/office/drawing/2014/main" id="{F8D3DC2C-0D25-1C93-7866-2CE251343639}"/>
              </a:ext>
            </a:extLst>
          </p:cNvPr>
          <p:cNvPicPr>
            <a:picLocks noChangeAspect="1"/>
          </p:cNvPicPr>
          <p:nvPr/>
        </p:nvPicPr>
        <p:blipFill>
          <a:blip r:embed="rId3"/>
          <a:srcRect l="38379" t="67783" r="35409"/>
          <a:stretch/>
        </p:blipFill>
        <p:spPr>
          <a:xfrm>
            <a:off x="9577998" y="4822347"/>
            <a:ext cx="2488367" cy="1298218"/>
          </a:xfrm>
          <a:prstGeom prst="rect">
            <a:avLst/>
          </a:prstGeom>
        </p:spPr>
      </p:pic>
      <p:sp>
        <p:nvSpPr>
          <p:cNvPr id="12" name="Rounded Rectangle 11">
            <a:extLst>
              <a:ext uri="{FF2B5EF4-FFF2-40B4-BE49-F238E27FC236}">
                <a16:creationId xmlns:a16="http://schemas.microsoft.com/office/drawing/2014/main" id="{9AAB7EAC-168C-C138-AC15-2D6129D6AF5B}"/>
              </a:ext>
            </a:extLst>
          </p:cNvPr>
          <p:cNvSpPr/>
          <p:nvPr/>
        </p:nvSpPr>
        <p:spPr>
          <a:xfrm>
            <a:off x="9365486" y="4805426"/>
            <a:ext cx="2491733" cy="125112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14A57549-298B-2C0D-6B59-E13D2585FC3B}"/>
              </a:ext>
            </a:extLst>
          </p:cNvPr>
          <p:cNvSpPr txBox="1"/>
          <p:nvPr/>
        </p:nvSpPr>
        <p:spPr>
          <a:xfrm>
            <a:off x="980294" y="6052348"/>
            <a:ext cx="6231962" cy="461665"/>
          </a:xfrm>
          <a:prstGeom prst="rect">
            <a:avLst/>
          </a:prstGeom>
          <a:noFill/>
        </p:spPr>
        <p:txBody>
          <a:bodyPr wrap="none" rtlCol="0">
            <a:spAutoFit/>
          </a:bodyPr>
          <a:lstStyle/>
          <a:p>
            <a:r>
              <a:rPr lang="en-NL" sz="2400" dirty="0"/>
              <a:t>G(free) = 0.75</a:t>
            </a:r>
            <a:r>
              <a:rPr lang="en-NL" sz="2400" baseline="30000" dirty="0"/>
              <a:t>2</a:t>
            </a:r>
            <a:r>
              <a:rPr lang="en-NL" sz="2400" dirty="0"/>
              <a:t> + 0.25</a:t>
            </a:r>
            <a:r>
              <a:rPr lang="en-NL" sz="2400" baseline="30000" dirty="0"/>
              <a:t>2</a:t>
            </a:r>
            <a:r>
              <a:rPr lang="en-NL" sz="2400" dirty="0"/>
              <a:t> = 0.5625 + 0.0625 = 0.625</a:t>
            </a:r>
          </a:p>
        </p:txBody>
      </p:sp>
      <p:sp>
        <p:nvSpPr>
          <p:cNvPr id="14" name="TextBox 13">
            <a:extLst>
              <a:ext uri="{FF2B5EF4-FFF2-40B4-BE49-F238E27FC236}">
                <a16:creationId xmlns:a16="http://schemas.microsoft.com/office/drawing/2014/main" id="{AD76976C-20B5-DD8E-C1BE-CFEC3D98A06B}"/>
              </a:ext>
            </a:extLst>
          </p:cNvPr>
          <p:cNvSpPr txBox="1"/>
          <p:nvPr/>
        </p:nvSpPr>
        <p:spPr>
          <a:xfrm>
            <a:off x="980294" y="4794692"/>
            <a:ext cx="2852832" cy="830997"/>
          </a:xfrm>
          <a:prstGeom prst="rect">
            <a:avLst/>
          </a:prstGeom>
          <a:noFill/>
        </p:spPr>
        <p:txBody>
          <a:bodyPr wrap="none" rtlCol="0">
            <a:spAutoFit/>
          </a:bodyPr>
          <a:lstStyle/>
          <a:p>
            <a:r>
              <a:rPr lang="en-NL" sz="2400" dirty="0"/>
              <a:t>p(spam|free) =?</a:t>
            </a:r>
          </a:p>
          <a:p>
            <a:r>
              <a:rPr lang="en-NL" sz="2400" dirty="0"/>
              <a:t>p(not spam|free) = ? </a:t>
            </a:r>
          </a:p>
        </p:txBody>
      </p:sp>
    </p:spTree>
    <p:extLst>
      <p:ext uri="{BB962C8B-B14F-4D97-AF65-F5344CB8AC3E}">
        <p14:creationId xmlns:p14="http://schemas.microsoft.com/office/powerpoint/2010/main" val="168041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C4E99-81CF-742D-AE9C-7AECB3C94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984C0D-CE61-3F23-006E-6A6B4323E2DB}"/>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Example</a:t>
            </a:r>
            <a:endParaRPr lang="en-GB" sz="1800" kern="0" dirty="0"/>
          </a:p>
        </p:txBody>
      </p:sp>
      <p:sp>
        <p:nvSpPr>
          <p:cNvPr id="3" name="Content Placeholder 2">
            <a:extLst>
              <a:ext uri="{FF2B5EF4-FFF2-40B4-BE49-F238E27FC236}">
                <a16:creationId xmlns:a16="http://schemas.microsoft.com/office/drawing/2014/main" id="{0E449D0D-721D-D3FD-A422-238B869F71AF}"/>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rgbClr val="000000"/>
                </a:solidFill>
                <a:effectLst/>
                <a:latin typeface="-webkit-standard"/>
              </a:rPr>
              <a:t>Imagine we have the following emails:</a:t>
            </a:r>
          </a:p>
          <a:p>
            <a:pPr algn="l" fontAlgn="base">
              <a:lnSpc>
                <a:spcPct val="100000"/>
              </a:lnSpc>
              <a:buFont typeface="Arial" panose="020B0604020202020204" pitchFamily="34" charset="0"/>
              <a:buChar char="•"/>
            </a:pPr>
            <a:endParaRPr lang="en-GB" b="0" i="0" u="none" strike="noStrike" dirty="0">
              <a:solidFill>
                <a:srgbClr val="000000"/>
              </a:solidFill>
              <a:effectLst/>
              <a:latin typeface="-webkit-standard"/>
            </a:endParaRPr>
          </a:p>
          <a:p>
            <a:pPr algn="l" fontAlgn="base">
              <a:lnSpc>
                <a:spcPct val="100000"/>
              </a:lnSpc>
              <a:buFont typeface="Arial" panose="020B0604020202020204" pitchFamily="34" charset="0"/>
              <a:buChar char="•"/>
            </a:pPr>
            <a:endParaRPr lang="en-GB" b="1"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D7442F4D-4C87-8028-983A-9C8373227682}"/>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graphicFrame>
        <p:nvGraphicFramePr>
          <p:cNvPr id="7" name="Table 6">
            <a:extLst>
              <a:ext uri="{FF2B5EF4-FFF2-40B4-BE49-F238E27FC236}">
                <a16:creationId xmlns:a16="http://schemas.microsoft.com/office/drawing/2014/main" id="{24DF61E1-57CB-679D-8833-3709A1AB6270}"/>
              </a:ext>
            </a:extLst>
          </p:cNvPr>
          <p:cNvGraphicFramePr>
            <a:graphicFrameLocks noGrp="1"/>
          </p:cNvGraphicFramePr>
          <p:nvPr/>
        </p:nvGraphicFramePr>
        <p:xfrm>
          <a:off x="980294" y="2467190"/>
          <a:ext cx="10921895" cy="2560320"/>
        </p:xfrm>
        <a:graphic>
          <a:graphicData uri="http://schemas.openxmlformats.org/drawingml/2006/table">
            <a:tbl>
              <a:tblPr/>
              <a:tblGrid>
                <a:gridCol w="1734419">
                  <a:extLst>
                    <a:ext uri="{9D8B030D-6E8A-4147-A177-3AD203B41FA5}">
                      <a16:colId xmlns:a16="http://schemas.microsoft.com/office/drawing/2014/main" val="282575417"/>
                    </a:ext>
                  </a:extLst>
                </a:gridCol>
                <a:gridCol w="9187476">
                  <a:extLst>
                    <a:ext uri="{9D8B030D-6E8A-4147-A177-3AD203B41FA5}">
                      <a16:colId xmlns:a16="http://schemas.microsoft.com/office/drawing/2014/main" val="1488349573"/>
                    </a:ext>
                  </a:extLst>
                </a:gridCol>
              </a:tblGrid>
              <a:tr h="0">
                <a:tc>
                  <a:txBody>
                    <a:bodyPr/>
                    <a:lstStyle/>
                    <a:p>
                      <a:r>
                        <a:rPr lang="en-GB" dirty="0"/>
                        <a:t>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4791556"/>
                  </a:ext>
                </a:extLst>
              </a:tr>
              <a:tr h="0">
                <a:tc>
                  <a:txBody>
                    <a:bodyPr/>
                    <a:lstStyle/>
                    <a:p>
                      <a:r>
                        <a:rPr lang="en-GB" b="0"/>
                        <a:t>Spam</a:t>
                      </a:r>
                      <a:endParaRPr lang="en-GB"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Congratulations! You've been selected to receive a free gift. Click the link to claim your prize.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9134521"/>
                  </a:ext>
                </a:extLst>
              </a:tr>
              <a:tr h="0">
                <a:tc>
                  <a:txBody>
                    <a:bodyPr/>
                    <a:lstStyle/>
                    <a:p>
                      <a:r>
                        <a:rPr lang="en-GB" b="0" dirty="0"/>
                        <a:t>Spam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Get a free trial of our exclusive protein </a:t>
                      </a:r>
                      <a:r>
                        <a:rPr lang="en-GB" sz="1800" b="0" i="0" u="none" strike="noStrike" dirty="0" err="1">
                          <a:solidFill>
                            <a:srgbClr val="000000"/>
                          </a:solidFill>
                          <a:effectLst/>
                        </a:rPr>
                        <a:t>supplemment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4588887"/>
                  </a:ext>
                </a:extLst>
              </a:tr>
              <a:tr h="0">
                <a:tc>
                  <a:txBody>
                    <a:bodyPr/>
                    <a:lstStyle/>
                    <a:p>
                      <a:r>
                        <a:rPr lang="en-GB" b="0" dirty="0"/>
                        <a:t>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We invite you to join the VIP club and enjoy free gifts and discounts weekly</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3913570"/>
                  </a:ext>
                </a:extLst>
              </a:tr>
              <a:tr h="0">
                <a:tc>
                  <a:txBody>
                    <a:bodyPr/>
                    <a:lstStyle/>
                    <a:p>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for a free community yoga class this Saturday. All levels welcome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58137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I want to invite you to the book club meeting next Thursday. Looking forward to it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55135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to our annual family BBQ. Don't miss out on the fun</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4231254"/>
                  </a:ext>
                </a:extLst>
              </a:tr>
            </a:tbl>
          </a:graphicData>
        </a:graphic>
      </p:graphicFrame>
      <p:sp>
        <p:nvSpPr>
          <p:cNvPr id="5" name="TextBox 4">
            <a:extLst>
              <a:ext uri="{FF2B5EF4-FFF2-40B4-BE49-F238E27FC236}">
                <a16:creationId xmlns:a16="http://schemas.microsoft.com/office/drawing/2014/main" id="{EB607B5F-C980-123F-9572-9A20DE849D53}"/>
              </a:ext>
            </a:extLst>
          </p:cNvPr>
          <p:cNvSpPr txBox="1"/>
          <p:nvPr/>
        </p:nvSpPr>
        <p:spPr>
          <a:xfrm>
            <a:off x="944382" y="5396460"/>
            <a:ext cx="1689437" cy="830997"/>
          </a:xfrm>
          <a:prstGeom prst="rect">
            <a:avLst/>
          </a:prstGeom>
          <a:noFill/>
        </p:spPr>
        <p:txBody>
          <a:bodyPr wrap="none" rtlCol="0">
            <a:spAutoFit/>
          </a:bodyPr>
          <a:lstStyle/>
          <a:p>
            <a:r>
              <a:rPr lang="en-NL" sz="2400" dirty="0"/>
              <a:t>G(invite) = ?</a:t>
            </a:r>
          </a:p>
          <a:p>
            <a:r>
              <a:rPr lang="en-NL" sz="2400" dirty="0"/>
              <a:t>G(join) = ?</a:t>
            </a:r>
          </a:p>
        </p:txBody>
      </p:sp>
    </p:spTree>
    <p:extLst>
      <p:ext uri="{BB962C8B-B14F-4D97-AF65-F5344CB8AC3E}">
        <p14:creationId xmlns:p14="http://schemas.microsoft.com/office/powerpoint/2010/main" val="3245223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56F4F-238F-9262-0FC0-EBB4C40876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AD56F6-3AC5-28FF-7862-8C82B43414BF}"/>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Example</a:t>
            </a:r>
            <a:endParaRPr lang="en-GB" sz="1800" kern="0" dirty="0"/>
          </a:p>
        </p:txBody>
      </p:sp>
      <p:sp>
        <p:nvSpPr>
          <p:cNvPr id="3" name="Content Placeholder 2">
            <a:extLst>
              <a:ext uri="{FF2B5EF4-FFF2-40B4-BE49-F238E27FC236}">
                <a16:creationId xmlns:a16="http://schemas.microsoft.com/office/drawing/2014/main" id="{57879F97-8625-8FA6-D7C5-FA53E9D8BE96}"/>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rgbClr val="000000"/>
                </a:solidFill>
                <a:effectLst/>
                <a:latin typeface="-webkit-standard"/>
              </a:rPr>
              <a:t>Imagine we have the following emails:</a:t>
            </a:r>
          </a:p>
          <a:p>
            <a:pPr algn="l" fontAlgn="base">
              <a:lnSpc>
                <a:spcPct val="100000"/>
              </a:lnSpc>
              <a:buFont typeface="Arial" panose="020B0604020202020204" pitchFamily="34" charset="0"/>
              <a:buChar char="•"/>
            </a:pPr>
            <a:endParaRPr lang="en-GB" b="0" i="0" u="none" strike="noStrike" dirty="0">
              <a:solidFill>
                <a:srgbClr val="000000"/>
              </a:solidFill>
              <a:effectLst/>
              <a:latin typeface="-webkit-standard"/>
            </a:endParaRPr>
          </a:p>
          <a:p>
            <a:pPr algn="l" fontAlgn="base">
              <a:lnSpc>
                <a:spcPct val="100000"/>
              </a:lnSpc>
              <a:buFont typeface="Arial" panose="020B0604020202020204" pitchFamily="34" charset="0"/>
              <a:buChar char="•"/>
            </a:pPr>
            <a:endParaRPr lang="en-GB" b="1"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C58D5B2F-70C8-35AB-AE30-86FB97F3EF88}"/>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graphicFrame>
        <p:nvGraphicFramePr>
          <p:cNvPr id="7" name="Table 6">
            <a:extLst>
              <a:ext uri="{FF2B5EF4-FFF2-40B4-BE49-F238E27FC236}">
                <a16:creationId xmlns:a16="http://schemas.microsoft.com/office/drawing/2014/main" id="{9E359D74-2547-1190-2F12-DBC17447473A}"/>
              </a:ext>
            </a:extLst>
          </p:cNvPr>
          <p:cNvGraphicFramePr>
            <a:graphicFrameLocks noGrp="1"/>
          </p:cNvGraphicFramePr>
          <p:nvPr>
            <p:extLst>
              <p:ext uri="{D42A27DB-BD31-4B8C-83A1-F6EECF244321}">
                <p14:modId xmlns:p14="http://schemas.microsoft.com/office/powerpoint/2010/main" val="2165836541"/>
              </p:ext>
            </p:extLst>
          </p:nvPr>
        </p:nvGraphicFramePr>
        <p:xfrm>
          <a:off x="980294" y="2467190"/>
          <a:ext cx="10921895" cy="2560320"/>
        </p:xfrm>
        <a:graphic>
          <a:graphicData uri="http://schemas.openxmlformats.org/drawingml/2006/table">
            <a:tbl>
              <a:tblPr/>
              <a:tblGrid>
                <a:gridCol w="1734419">
                  <a:extLst>
                    <a:ext uri="{9D8B030D-6E8A-4147-A177-3AD203B41FA5}">
                      <a16:colId xmlns:a16="http://schemas.microsoft.com/office/drawing/2014/main" val="282575417"/>
                    </a:ext>
                  </a:extLst>
                </a:gridCol>
                <a:gridCol w="9187476">
                  <a:extLst>
                    <a:ext uri="{9D8B030D-6E8A-4147-A177-3AD203B41FA5}">
                      <a16:colId xmlns:a16="http://schemas.microsoft.com/office/drawing/2014/main" val="1488349573"/>
                    </a:ext>
                  </a:extLst>
                </a:gridCol>
              </a:tblGrid>
              <a:tr h="0">
                <a:tc>
                  <a:txBody>
                    <a:bodyPr/>
                    <a:lstStyle/>
                    <a:p>
                      <a:r>
                        <a:rPr lang="en-GB" dirty="0"/>
                        <a:t>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4791556"/>
                  </a:ext>
                </a:extLst>
              </a:tr>
              <a:tr h="0">
                <a:tc>
                  <a:txBody>
                    <a:bodyPr/>
                    <a:lstStyle/>
                    <a:p>
                      <a:r>
                        <a:rPr lang="en-GB" b="0"/>
                        <a:t>Spam</a:t>
                      </a:r>
                      <a:endParaRPr lang="en-GB"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Congratulations! You've been selected to receive a free gift. Click the link to claim your prize.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9134521"/>
                  </a:ext>
                </a:extLst>
              </a:tr>
              <a:tr h="0">
                <a:tc>
                  <a:txBody>
                    <a:bodyPr/>
                    <a:lstStyle/>
                    <a:p>
                      <a:r>
                        <a:rPr lang="en-GB" b="0" dirty="0"/>
                        <a:t>Spam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Get a free trial of our exclusive protein </a:t>
                      </a:r>
                      <a:r>
                        <a:rPr lang="en-GB" sz="1800" b="0" i="0" u="none" strike="noStrike" dirty="0" err="1">
                          <a:solidFill>
                            <a:srgbClr val="000000"/>
                          </a:solidFill>
                          <a:effectLst/>
                        </a:rPr>
                        <a:t>supplemment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4588887"/>
                  </a:ext>
                </a:extLst>
              </a:tr>
              <a:tr h="0">
                <a:tc>
                  <a:txBody>
                    <a:bodyPr/>
                    <a:lstStyle/>
                    <a:p>
                      <a:r>
                        <a:rPr lang="en-GB" b="0" dirty="0"/>
                        <a:t>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We </a:t>
                      </a:r>
                      <a:r>
                        <a:rPr lang="en-GB" sz="1800" b="0" i="0" u="none" strike="noStrike" dirty="0">
                          <a:solidFill>
                            <a:srgbClr val="000000"/>
                          </a:solidFill>
                          <a:effectLst/>
                          <a:highlight>
                            <a:srgbClr val="FFFF00"/>
                          </a:highlight>
                        </a:rPr>
                        <a:t>invite</a:t>
                      </a:r>
                      <a:r>
                        <a:rPr lang="en-GB" sz="1800" b="0" i="0" u="none" strike="noStrike" dirty="0">
                          <a:solidFill>
                            <a:srgbClr val="000000"/>
                          </a:solidFill>
                          <a:effectLst/>
                        </a:rPr>
                        <a:t> you to join the VIP club and enjoy free gifts and discounts weekly</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3913570"/>
                  </a:ext>
                </a:extLst>
              </a:tr>
              <a:tr h="0">
                <a:tc>
                  <a:txBody>
                    <a:bodyPr/>
                    <a:lstStyle/>
                    <a:p>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for a free community yoga class this Saturday. All levels welcome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58137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I want to </a:t>
                      </a:r>
                      <a:r>
                        <a:rPr lang="en-GB" sz="1800" b="0" i="0" u="none" strike="noStrike" dirty="0">
                          <a:solidFill>
                            <a:srgbClr val="000000"/>
                          </a:solidFill>
                          <a:effectLst/>
                          <a:highlight>
                            <a:srgbClr val="FFFF00"/>
                          </a:highlight>
                        </a:rPr>
                        <a:t>invite</a:t>
                      </a:r>
                      <a:r>
                        <a:rPr lang="en-GB" sz="1800" b="0" i="0" u="none" strike="noStrike" dirty="0">
                          <a:solidFill>
                            <a:srgbClr val="000000"/>
                          </a:solidFill>
                          <a:effectLst/>
                        </a:rPr>
                        <a:t> you to the book club meeting next Thursday. Looking forward to it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55135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to our annual family BBQ. Don't miss out on the fun</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4231254"/>
                  </a:ext>
                </a:extLst>
              </a:tr>
            </a:tbl>
          </a:graphicData>
        </a:graphic>
      </p:graphicFrame>
      <p:sp>
        <p:nvSpPr>
          <p:cNvPr id="5" name="TextBox 4">
            <a:extLst>
              <a:ext uri="{FF2B5EF4-FFF2-40B4-BE49-F238E27FC236}">
                <a16:creationId xmlns:a16="http://schemas.microsoft.com/office/drawing/2014/main" id="{FABDBB2D-DE35-21A1-C7E5-E9BD09C8CF8E}"/>
              </a:ext>
            </a:extLst>
          </p:cNvPr>
          <p:cNvSpPr txBox="1"/>
          <p:nvPr/>
        </p:nvSpPr>
        <p:spPr>
          <a:xfrm>
            <a:off x="838197" y="5388513"/>
            <a:ext cx="3406253" cy="830997"/>
          </a:xfrm>
          <a:prstGeom prst="rect">
            <a:avLst/>
          </a:prstGeom>
          <a:noFill/>
        </p:spPr>
        <p:txBody>
          <a:bodyPr wrap="none" rtlCol="0">
            <a:spAutoFit/>
          </a:bodyPr>
          <a:lstStyle/>
          <a:p>
            <a:r>
              <a:rPr lang="en-NL" sz="2400" dirty="0"/>
              <a:t>G(invite) = 0.5</a:t>
            </a:r>
            <a:r>
              <a:rPr lang="en-NL" sz="2400" baseline="30000" dirty="0"/>
              <a:t>2 + </a:t>
            </a:r>
            <a:r>
              <a:rPr lang="en-NL" sz="2400" dirty="0"/>
              <a:t>0.5</a:t>
            </a:r>
            <a:r>
              <a:rPr lang="en-NL" sz="2400" baseline="30000" dirty="0"/>
              <a:t>2</a:t>
            </a:r>
            <a:r>
              <a:rPr lang="en-NL" sz="2400" dirty="0"/>
              <a:t> = 0.5</a:t>
            </a:r>
          </a:p>
          <a:p>
            <a:r>
              <a:rPr lang="en-NL" sz="2400" dirty="0"/>
              <a:t>G(join) = ?</a:t>
            </a:r>
          </a:p>
        </p:txBody>
      </p:sp>
    </p:spTree>
    <p:extLst>
      <p:ext uri="{BB962C8B-B14F-4D97-AF65-F5344CB8AC3E}">
        <p14:creationId xmlns:p14="http://schemas.microsoft.com/office/powerpoint/2010/main" val="91966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D7C3D-BB91-8947-C9ED-0BE1235CD7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D67364-73F3-5512-5B34-E50F6A2907E9}"/>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Example</a:t>
            </a:r>
            <a:endParaRPr lang="en-GB" sz="1800" kern="0" dirty="0"/>
          </a:p>
        </p:txBody>
      </p:sp>
      <p:sp>
        <p:nvSpPr>
          <p:cNvPr id="3" name="Content Placeholder 2">
            <a:extLst>
              <a:ext uri="{FF2B5EF4-FFF2-40B4-BE49-F238E27FC236}">
                <a16:creationId xmlns:a16="http://schemas.microsoft.com/office/drawing/2014/main" id="{B75CB650-0B97-F183-C982-F733258843E1}"/>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rgbClr val="000000"/>
                </a:solidFill>
                <a:effectLst/>
                <a:latin typeface="-webkit-standard"/>
              </a:rPr>
              <a:t>Imagine we have the following emails:</a:t>
            </a:r>
          </a:p>
          <a:p>
            <a:pPr algn="l" fontAlgn="base">
              <a:lnSpc>
                <a:spcPct val="100000"/>
              </a:lnSpc>
              <a:buFont typeface="Arial" panose="020B0604020202020204" pitchFamily="34" charset="0"/>
              <a:buChar char="•"/>
            </a:pPr>
            <a:endParaRPr lang="en-GB" b="0" i="0" u="none" strike="noStrike" dirty="0">
              <a:solidFill>
                <a:srgbClr val="000000"/>
              </a:solidFill>
              <a:effectLst/>
              <a:latin typeface="-webkit-standard"/>
            </a:endParaRPr>
          </a:p>
          <a:p>
            <a:pPr algn="l" fontAlgn="base">
              <a:lnSpc>
                <a:spcPct val="100000"/>
              </a:lnSpc>
              <a:buFont typeface="Arial" panose="020B0604020202020204" pitchFamily="34" charset="0"/>
              <a:buChar char="•"/>
            </a:pPr>
            <a:endParaRPr lang="en-GB" b="1"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F9CDA473-38D0-139E-E066-0CBD676B9B45}"/>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graphicFrame>
        <p:nvGraphicFramePr>
          <p:cNvPr id="7" name="Table 6">
            <a:extLst>
              <a:ext uri="{FF2B5EF4-FFF2-40B4-BE49-F238E27FC236}">
                <a16:creationId xmlns:a16="http://schemas.microsoft.com/office/drawing/2014/main" id="{6520B0AB-A87D-AC9C-1169-57EFBFC37047}"/>
              </a:ext>
            </a:extLst>
          </p:cNvPr>
          <p:cNvGraphicFramePr>
            <a:graphicFrameLocks noGrp="1"/>
          </p:cNvGraphicFramePr>
          <p:nvPr>
            <p:extLst>
              <p:ext uri="{D42A27DB-BD31-4B8C-83A1-F6EECF244321}">
                <p14:modId xmlns:p14="http://schemas.microsoft.com/office/powerpoint/2010/main" val="491575826"/>
              </p:ext>
            </p:extLst>
          </p:nvPr>
        </p:nvGraphicFramePr>
        <p:xfrm>
          <a:off x="980294" y="2467190"/>
          <a:ext cx="10921895" cy="2560320"/>
        </p:xfrm>
        <a:graphic>
          <a:graphicData uri="http://schemas.openxmlformats.org/drawingml/2006/table">
            <a:tbl>
              <a:tblPr/>
              <a:tblGrid>
                <a:gridCol w="1734419">
                  <a:extLst>
                    <a:ext uri="{9D8B030D-6E8A-4147-A177-3AD203B41FA5}">
                      <a16:colId xmlns:a16="http://schemas.microsoft.com/office/drawing/2014/main" val="282575417"/>
                    </a:ext>
                  </a:extLst>
                </a:gridCol>
                <a:gridCol w="9187476">
                  <a:extLst>
                    <a:ext uri="{9D8B030D-6E8A-4147-A177-3AD203B41FA5}">
                      <a16:colId xmlns:a16="http://schemas.microsoft.com/office/drawing/2014/main" val="1488349573"/>
                    </a:ext>
                  </a:extLst>
                </a:gridCol>
              </a:tblGrid>
              <a:tr h="0">
                <a:tc>
                  <a:txBody>
                    <a:bodyPr/>
                    <a:lstStyle/>
                    <a:p>
                      <a:r>
                        <a:rPr lang="en-GB" dirty="0"/>
                        <a:t>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4791556"/>
                  </a:ext>
                </a:extLst>
              </a:tr>
              <a:tr h="0">
                <a:tc>
                  <a:txBody>
                    <a:bodyPr/>
                    <a:lstStyle/>
                    <a:p>
                      <a:r>
                        <a:rPr lang="en-GB" b="0"/>
                        <a:t>Spam</a:t>
                      </a:r>
                      <a:endParaRPr lang="en-GB"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Congratulations! You've been selected to receive a free gift. Click the link to claim your prize.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9134521"/>
                  </a:ext>
                </a:extLst>
              </a:tr>
              <a:tr h="0">
                <a:tc>
                  <a:txBody>
                    <a:bodyPr/>
                    <a:lstStyle/>
                    <a:p>
                      <a:r>
                        <a:rPr lang="en-GB" b="0" dirty="0"/>
                        <a:t>Spam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Get a free trial of our exclusive protein </a:t>
                      </a:r>
                      <a:r>
                        <a:rPr lang="en-GB" sz="1800" b="0" i="0" u="none" strike="noStrike" dirty="0" err="1">
                          <a:solidFill>
                            <a:srgbClr val="000000"/>
                          </a:solidFill>
                          <a:effectLst/>
                        </a:rPr>
                        <a:t>supplemment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4588887"/>
                  </a:ext>
                </a:extLst>
              </a:tr>
              <a:tr h="0">
                <a:tc>
                  <a:txBody>
                    <a:bodyPr/>
                    <a:lstStyle/>
                    <a:p>
                      <a:r>
                        <a:rPr lang="en-GB" b="0" dirty="0"/>
                        <a:t>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We invite you to join the VIP club and enjoy free gifts and discounts weekly</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3913570"/>
                  </a:ext>
                </a:extLst>
              </a:tr>
              <a:tr h="0">
                <a:tc>
                  <a:txBody>
                    <a:bodyPr/>
                    <a:lstStyle/>
                    <a:p>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highlight>
                            <a:srgbClr val="FFFF00"/>
                          </a:highlight>
                        </a:rPr>
                        <a:t>Join</a:t>
                      </a:r>
                      <a:r>
                        <a:rPr lang="en-GB" sz="1800" b="0" i="0" u="none" strike="noStrike" dirty="0">
                          <a:solidFill>
                            <a:srgbClr val="000000"/>
                          </a:solidFill>
                          <a:effectLst/>
                        </a:rPr>
                        <a:t> us for a free community yoga class this Saturday. All levels welcome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58137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I want to invite you to the book club meeting next Thursday. Looking forward to it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55135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highlight>
                            <a:srgbClr val="FFFF00"/>
                          </a:highlight>
                        </a:rPr>
                        <a:t>Join</a:t>
                      </a:r>
                      <a:r>
                        <a:rPr lang="en-GB" sz="1800" b="0" i="0" u="none" strike="noStrike" dirty="0">
                          <a:solidFill>
                            <a:srgbClr val="000000"/>
                          </a:solidFill>
                          <a:effectLst/>
                        </a:rPr>
                        <a:t> us to our annual family BBQ. Don't miss out on the fun</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4231254"/>
                  </a:ext>
                </a:extLst>
              </a:tr>
            </a:tbl>
          </a:graphicData>
        </a:graphic>
      </p:graphicFrame>
      <p:sp>
        <p:nvSpPr>
          <p:cNvPr id="5" name="TextBox 4">
            <a:extLst>
              <a:ext uri="{FF2B5EF4-FFF2-40B4-BE49-F238E27FC236}">
                <a16:creationId xmlns:a16="http://schemas.microsoft.com/office/drawing/2014/main" id="{24ED471A-FB9F-376E-1406-AA1411FBECEA}"/>
              </a:ext>
            </a:extLst>
          </p:cNvPr>
          <p:cNvSpPr txBox="1"/>
          <p:nvPr/>
        </p:nvSpPr>
        <p:spPr>
          <a:xfrm>
            <a:off x="838197" y="5288340"/>
            <a:ext cx="10921895" cy="1569660"/>
          </a:xfrm>
          <a:prstGeom prst="rect">
            <a:avLst/>
          </a:prstGeom>
          <a:noFill/>
        </p:spPr>
        <p:txBody>
          <a:bodyPr wrap="square" rtlCol="0">
            <a:spAutoFit/>
          </a:bodyPr>
          <a:lstStyle/>
          <a:p>
            <a:r>
              <a:rPr lang="en-NL" sz="2400" dirty="0"/>
              <a:t>G(invite) = 0.5</a:t>
            </a:r>
            <a:r>
              <a:rPr lang="en-NL" sz="2400" baseline="30000" dirty="0"/>
              <a:t>2 </a:t>
            </a:r>
            <a:r>
              <a:rPr lang="en-NL" sz="2400" dirty="0"/>
              <a:t>+</a:t>
            </a:r>
            <a:r>
              <a:rPr lang="en-NL" sz="2400" baseline="30000" dirty="0"/>
              <a:t> </a:t>
            </a:r>
            <a:r>
              <a:rPr lang="en-NL" sz="2400" dirty="0"/>
              <a:t>0.5</a:t>
            </a:r>
            <a:r>
              <a:rPr lang="en-NL" sz="2400" baseline="30000" dirty="0"/>
              <a:t>2</a:t>
            </a:r>
            <a:r>
              <a:rPr lang="en-NL" sz="2400" dirty="0"/>
              <a:t> = 0.5</a:t>
            </a:r>
          </a:p>
          <a:p>
            <a:r>
              <a:rPr lang="en-NL" sz="2400" dirty="0"/>
              <a:t>G(join) = 0</a:t>
            </a:r>
            <a:r>
              <a:rPr lang="en-NL" sz="2400" baseline="30000" dirty="0"/>
              <a:t>2 </a:t>
            </a:r>
            <a:r>
              <a:rPr lang="en-NL" sz="2400" dirty="0"/>
              <a:t>+ 1</a:t>
            </a:r>
            <a:r>
              <a:rPr lang="en-NL" sz="2400" baseline="30000" dirty="0"/>
              <a:t>2 </a:t>
            </a:r>
            <a:r>
              <a:rPr lang="en-NL" sz="2400" dirty="0"/>
              <a:t>= 1</a:t>
            </a:r>
          </a:p>
          <a:p>
            <a:r>
              <a:rPr lang="en-NL" sz="2400" dirty="0"/>
              <a:t>G(join) &gt; G(invite) means that </a:t>
            </a:r>
            <a:r>
              <a:rPr lang="en-NL" sz="2400" i="1" dirty="0"/>
              <a:t>join</a:t>
            </a:r>
            <a:r>
              <a:rPr lang="en-NL" sz="2400" dirty="0"/>
              <a:t> </a:t>
            </a:r>
            <a:r>
              <a:rPr lang="en-GB" sz="2400" dirty="0"/>
              <a:t>has a greater discriminative power than </a:t>
            </a:r>
            <a:r>
              <a:rPr lang="en-GB" sz="2400" i="1" dirty="0"/>
              <a:t>invite</a:t>
            </a:r>
            <a:r>
              <a:rPr lang="en-GB" sz="2400" dirty="0"/>
              <a:t>.</a:t>
            </a:r>
            <a:endParaRPr lang="en-NL" sz="2400" dirty="0"/>
          </a:p>
          <a:p>
            <a:endParaRPr lang="en-NL" sz="2400" dirty="0"/>
          </a:p>
        </p:txBody>
      </p:sp>
    </p:spTree>
    <p:extLst>
      <p:ext uri="{BB962C8B-B14F-4D97-AF65-F5344CB8AC3E}">
        <p14:creationId xmlns:p14="http://schemas.microsoft.com/office/powerpoint/2010/main" val="535505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8C0F6-C989-C4C8-D134-C5F5BDC9C2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57706D-F0A4-AC6B-6B4A-9028D8634C42}"/>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Information gain</a:t>
            </a:r>
            <a:endParaRPr lang="en-GB" sz="1800" kern="0" dirty="0"/>
          </a:p>
        </p:txBody>
      </p:sp>
      <p:sp>
        <p:nvSpPr>
          <p:cNvPr id="3" name="Content Placeholder 2">
            <a:extLst>
              <a:ext uri="{FF2B5EF4-FFF2-40B4-BE49-F238E27FC236}">
                <a16:creationId xmlns:a16="http://schemas.microsoft.com/office/drawing/2014/main" id="{B221AEDB-F185-13BE-208D-5F7749C45B96}"/>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Decrease in entropy of categorical prediction when the feature is present or absent.</a:t>
            </a:r>
          </a:p>
        </p:txBody>
      </p:sp>
      <p:sp>
        <p:nvSpPr>
          <p:cNvPr id="4" name="Slide Number Placeholder 3">
            <a:extLst>
              <a:ext uri="{FF2B5EF4-FFF2-40B4-BE49-F238E27FC236}">
                <a16:creationId xmlns:a16="http://schemas.microsoft.com/office/drawing/2014/main" id="{6EDABF4D-AD32-198B-8D8C-AB538DA8C94B}"/>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3388CDD5-C6D8-2443-E388-CF380F9195F9}"/>
              </a:ext>
            </a:extLst>
          </p:cNvPr>
          <p:cNvPicPr>
            <a:picLocks noChangeAspect="1"/>
          </p:cNvPicPr>
          <p:nvPr/>
        </p:nvPicPr>
        <p:blipFill>
          <a:blip r:embed="rId3"/>
          <a:stretch>
            <a:fillRect/>
          </a:stretch>
        </p:blipFill>
        <p:spPr>
          <a:xfrm>
            <a:off x="2103474" y="2959961"/>
            <a:ext cx="7772400" cy="3532909"/>
          </a:xfrm>
          <a:prstGeom prst="rect">
            <a:avLst/>
          </a:prstGeom>
        </p:spPr>
      </p:pic>
    </p:spTree>
    <p:extLst>
      <p:ext uri="{BB962C8B-B14F-4D97-AF65-F5344CB8AC3E}">
        <p14:creationId xmlns:p14="http://schemas.microsoft.com/office/powerpoint/2010/main" val="3581254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739CC-D374-CB08-97BF-683685EF3E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407928-754A-DE80-79FA-17ADCAC6173C}"/>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Chi-square</a:t>
            </a:r>
            <a:endParaRPr lang="en-GB" sz="1800" kern="0" dirty="0"/>
          </a:p>
        </p:txBody>
      </p:sp>
      <p:sp>
        <p:nvSpPr>
          <p:cNvPr id="4" name="Slide Number Placeholder 3">
            <a:extLst>
              <a:ext uri="{FF2B5EF4-FFF2-40B4-BE49-F238E27FC236}">
                <a16:creationId xmlns:a16="http://schemas.microsoft.com/office/drawing/2014/main" id="{D3AAC8F9-7357-C58A-E1CC-6413D2EF0C84}"/>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E598742E-6FB1-4EE9-ADC5-B2761E320F19}"/>
              </a:ext>
            </a:extLst>
          </p:cNvPr>
          <p:cNvPicPr>
            <a:picLocks noChangeAspect="1"/>
          </p:cNvPicPr>
          <p:nvPr/>
        </p:nvPicPr>
        <p:blipFill>
          <a:blip r:embed="rId3"/>
          <a:stretch>
            <a:fillRect/>
          </a:stretch>
        </p:blipFill>
        <p:spPr>
          <a:xfrm>
            <a:off x="1018953" y="1646239"/>
            <a:ext cx="8422758" cy="3871252"/>
          </a:xfrm>
          <a:prstGeom prst="rect">
            <a:avLst/>
          </a:prstGeom>
        </p:spPr>
      </p:pic>
      <p:sp>
        <p:nvSpPr>
          <p:cNvPr id="8" name="TextBox 7">
            <a:extLst>
              <a:ext uri="{FF2B5EF4-FFF2-40B4-BE49-F238E27FC236}">
                <a16:creationId xmlns:a16="http://schemas.microsoft.com/office/drawing/2014/main" id="{3D3235FE-E047-D03E-D298-F3339CCBC2E3}"/>
              </a:ext>
            </a:extLst>
          </p:cNvPr>
          <p:cNvSpPr txBox="1"/>
          <p:nvPr/>
        </p:nvSpPr>
        <p:spPr>
          <a:xfrm>
            <a:off x="6315076" y="1883129"/>
            <a:ext cx="4245771" cy="584775"/>
          </a:xfrm>
          <a:prstGeom prst="rect">
            <a:avLst/>
          </a:prstGeom>
          <a:noFill/>
        </p:spPr>
        <p:txBody>
          <a:bodyPr wrap="square">
            <a:spAutoFit/>
          </a:bodyPr>
          <a:lstStyle/>
          <a:p>
            <a:r>
              <a:rPr lang="en-GB" sz="1600" b="0" i="0" u="none" strike="noStrike" dirty="0">
                <a:solidFill>
                  <a:srgbClr val="FF0000"/>
                </a:solidFill>
                <a:effectLst/>
                <a:latin typeface="-webkit-standard"/>
              </a:rPr>
              <a:t>This term calculates how strongly a feature is associated with a particular class </a:t>
            </a:r>
            <a:endParaRPr lang="en-NL" sz="1600" dirty="0">
              <a:solidFill>
                <a:srgbClr val="FF0000"/>
              </a:solidFill>
            </a:endParaRPr>
          </a:p>
        </p:txBody>
      </p:sp>
      <p:cxnSp>
        <p:nvCxnSpPr>
          <p:cNvPr id="11" name="Straight Arrow Connector 10">
            <a:extLst>
              <a:ext uri="{FF2B5EF4-FFF2-40B4-BE49-F238E27FC236}">
                <a16:creationId xmlns:a16="http://schemas.microsoft.com/office/drawing/2014/main" id="{87F8ED3F-965E-C637-36EE-86430942B6CA}"/>
              </a:ext>
            </a:extLst>
          </p:cNvPr>
          <p:cNvCxnSpPr>
            <a:cxnSpLocks/>
          </p:cNvCxnSpPr>
          <p:nvPr/>
        </p:nvCxnSpPr>
        <p:spPr>
          <a:xfrm flipH="1">
            <a:off x="4594538" y="2246403"/>
            <a:ext cx="1720538" cy="443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2941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17609-A1B0-023C-A01B-6FF684C69A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F3D80D-BE91-E738-5B65-3466C4DAE77D}"/>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PMI</a:t>
            </a:r>
            <a:endParaRPr lang="en-GB" sz="1800" kern="0" dirty="0"/>
          </a:p>
        </p:txBody>
      </p:sp>
      <p:sp>
        <p:nvSpPr>
          <p:cNvPr id="4" name="Slide Number Placeholder 3">
            <a:extLst>
              <a:ext uri="{FF2B5EF4-FFF2-40B4-BE49-F238E27FC236}">
                <a16:creationId xmlns:a16="http://schemas.microsoft.com/office/drawing/2014/main" id="{00DA4388-EFB2-DAB3-9D42-4350D19CF254}"/>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1E4DF1C2-483A-B34E-A98D-900E1A4678F8}"/>
              </a:ext>
            </a:extLst>
          </p:cNvPr>
          <p:cNvPicPr>
            <a:picLocks noChangeAspect="1"/>
          </p:cNvPicPr>
          <p:nvPr/>
        </p:nvPicPr>
        <p:blipFill>
          <a:blip r:embed="rId3"/>
          <a:srcRect t="12879" b="47526"/>
          <a:stretch/>
        </p:blipFill>
        <p:spPr>
          <a:xfrm>
            <a:off x="544672" y="1776732"/>
            <a:ext cx="8571614" cy="1873771"/>
          </a:xfrm>
          <a:prstGeom prst="rect">
            <a:avLst/>
          </a:prstGeom>
        </p:spPr>
      </p:pic>
      <p:sp>
        <p:nvSpPr>
          <p:cNvPr id="3" name="TextBox 2">
            <a:extLst>
              <a:ext uri="{FF2B5EF4-FFF2-40B4-BE49-F238E27FC236}">
                <a16:creationId xmlns:a16="http://schemas.microsoft.com/office/drawing/2014/main" id="{16A3207D-A230-A69D-250A-035311C0F3E4}"/>
              </a:ext>
            </a:extLst>
          </p:cNvPr>
          <p:cNvSpPr txBox="1"/>
          <p:nvPr/>
        </p:nvSpPr>
        <p:spPr>
          <a:xfrm>
            <a:off x="6888470" y="2277199"/>
            <a:ext cx="4245771" cy="584775"/>
          </a:xfrm>
          <a:prstGeom prst="rect">
            <a:avLst/>
          </a:prstGeom>
          <a:noFill/>
        </p:spPr>
        <p:txBody>
          <a:bodyPr wrap="square">
            <a:spAutoFit/>
          </a:bodyPr>
          <a:lstStyle/>
          <a:p>
            <a:pPr algn="l"/>
            <a:r>
              <a:rPr lang="en-GB" sz="1600" b="0" i="0" u="none" strike="noStrike" dirty="0">
                <a:solidFill>
                  <a:srgbClr val="FF0000"/>
                </a:solidFill>
                <a:effectLst/>
              </a:rPr>
              <a:t>High PMI indicates a strong association between the term and the class.</a:t>
            </a:r>
          </a:p>
        </p:txBody>
      </p:sp>
      <p:cxnSp>
        <p:nvCxnSpPr>
          <p:cNvPr id="5" name="Straight Arrow Connector 4">
            <a:extLst>
              <a:ext uri="{FF2B5EF4-FFF2-40B4-BE49-F238E27FC236}">
                <a16:creationId xmlns:a16="http://schemas.microsoft.com/office/drawing/2014/main" id="{E23E3CAD-A083-3FB6-8A68-6AEE117763EA}"/>
              </a:ext>
            </a:extLst>
          </p:cNvPr>
          <p:cNvCxnSpPr>
            <a:cxnSpLocks/>
          </p:cNvCxnSpPr>
          <p:nvPr/>
        </p:nvCxnSpPr>
        <p:spPr>
          <a:xfrm flipH="1">
            <a:off x="4407108" y="2640473"/>
            <a:ext cx="2481362" cy="443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43014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C058-35E5-16F3-88FA-01B033FBB2D9}"/>
              </a:ext>
            </a:extLst>
          </p:cNvPr>
          <p:cNvSpPr>
            <a:spLocks noGrp="1"/>
          </p:cNvSpPr>
          <p:nvPr>
            <p:ph type="title"/>
          </p:nvPr>
        </p:nvSpPr>
        <p:spPr/>
        <p:txBody>
          <a:bodyPr/>
          <a:lstStyle/>
          <a:p>
            <a:r>
              <a:rPr lang="en-GB" sz="4400" b="1" kern="0" dirty="0">
                <a:solidFill>
                  <a:srgbClr val="006388"/>
                </a:solidFill>
                <a:latin typeface="Fira Sans" pitchFamily="34"/>
                <a:ea typeface="Fira Code" pitchFamily="49"/>
              </a:rPr>
              <a:t>PMI example</a:t>
            </a:r>
            <a:endParaRPr lang="en-NL" dirty="0"/>
          </a:p>
        </p:txBody>
      </p:sp>
      <p:graphicFrame>
        <p:nvGraphicFramePr>
          <p:cNvPr id="4" name="Content Placeholder 3">
            <a:extLst>
              <a:ext uri="{FF2B5EF4-FFF2-40B4-BE49-F238E27FC236}">
                <a16:creationId xmlns:a16="http://schemas.microsoft.com/office/drawing/2014/main" id="{A199B6B9-18EF-DCAD-E125-F9B00475EBBE}"/>
              </a:ext>
            </a:extLst>
          </p:cNvPr>
          <p:cNvGraphicFramePr>
            <a:graphicFrameLocks noGrp="1"/>
          </p:cNvGraphicFramePr>
          <p:nvPr>
            <p:ph idx="1"/>
            <p:extLst>
              <p:ext uri="{D42A27DB-BD31-4B8C-83A1-F6EECF244321}">
                <p14:modId xmlns:p14="http://schemas.microsoft.com/office/powerpoint/2010/main" val="3335566909"/>
              </p:ext>
            </p:extLst>
          </p:nvPr>
        </p:nvGraphicFramePr>
        <p:xfrm>
          <a:off x="838200"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39514497"/>
                    </a:ext>
                  </a:extLst>
                </a:gridCol>
                <a:gridCol w="2628900">
                  <a:extLst>
                    <a:ext uri="{9D8B030D-6E8A-4147-A177-3AD203B41FA5}">
                      <a16:colId xmlns:a16="http://schemas.microsoft.com/office/drawing/2014/main" val="960178162"/>
                    </a:ext>
                  </a:extLst>
                </a:gridCol>
                <a:gridCol w="2628900">
                  <a:extLst>
                    <a:ext uri="{9D8B030D-6E8A-4147-A177-3AD203B41FA5}">
                      <a16:colId xmlns:a16="http://schemas.microsoft.com/office/drawing/2014/main" val="2677160564"/>
                    </a:ext>
                  </a:extLst>
                </a:gridCol>
                <a:gridCol w="2628900">
                  <a:extLst>
                    <a:ext uri="{9D8B030D-6E8A-4147-A177-3AD203B41FA5}">
                      <a16:colId xmlns:a16="http://schemas.microsoft.com/office/drawing/2014/main" val="2978994454"/>
                    </a:ext>
                  </a:extLst>
                </a:gridCol>
              </a:tblGrid>
              <a:tr h="370840">
                <a:tc>
                  <a:txBody>
                    <a:bodyPr/>
                    <a:lstStyle/>
                    <a:p>
                      <a:endParaRPr lang="en-NL" dirty="0"/>
                    </a:p>
                  </a:txBody>
                  <a:tcPr/>
                </a:tc>
                <a:tc>
                  <a:txBody>
                    <a:bodyPr/>
                    <a:lstStyle/>
                    <a:p>
                      <a:r>
                        <a:rPr lang="en-GB" dirty="0"/>
                        <a:t>Spam</a:t>
                      </a:r>
                      <a:endParaRPr lang="en-NL" dirty="0"/>
                    </a:p>
                  </a:txBody>
                  <a:tcPr/>
                </a:tc>
                <a:tc>
                  <a:txBody>
                    <a:bodyPr/>
                    <a:lstStyle/>
                    <a:p>
                      <a:r>
                        <a:rPr lang="en-GB" dirty="0"/>
                        <a:t>Not Spam</a:t>
                      </a:r>
                      <a:endParaRPr lang="en-NL" dirty="0"/>
                    </a:p>
                  </a:txBody>
                  <a:tcPr/>
                </a:tc>
                <a:tc>
                  <a:txBody>
                    <a:bodyPr/>
                    <a:lstStyle/>
                    <a:p>
                      <a:r>
                        <a:rPr lang="en-GB" dirty="0"/>
                        <a:t>Total</a:t>
                      </a:r>
                      <a:endParaRPr lang="en-NL" dirty="0"/>
                    </a:p>
                  </a:txBody>
                  <a:tcPr/>
                </a:tc>
                <a:extLst>
                  <a:ext uri="{0D108BD9-81ED-4DB2-BD59-A6C34878D82A}">
                    <a16:rowId xmlns:a16="http://schemas.microsoft.com/office/drawing/2014/main" val="81408609"/>
                  </a:ext>
                </a:extLst>
              </a:tr>
              <a:tr h="370840">
                <a:tc>
                  <a:txBody>
                    <a:bodyPr/>
                    <a:lstStyle/>
                    <a:p>
                      <a:r>
                        <a:rPr lang="en-GB" i="1" dirty="0"/>
                        <a:t>Offer</a:t>
                      </a:r>
                      <a:r>
                        <a:rPr lang="en-GB" dirty="0"/>
                        <a:t> is present</a:t>
                      </a:r>
                      <a:endParaRPr lang="en-NL" dirty="0"/>
                    </a:p>
                  </a:txBody>
                  <a:tcPr/>
                </a:tc>
                <a:tc>
                  <a:txBody>
                    <a:bodyPr/>
                    <a:lstStyle/>
                    <a:p>
                      <a:r>
                        <a:rPr lang="en-NL" dirty="0"/>
                        <a:t>120</a:t>
                      </a:r>
                    </a:p>
                  </a:txBody>
                  <a:tcPr/>
                </a:tc>
                <a:tc>
                  <a:txBody>
                    <a:bodyPr/>
                    <a:lstStyle/>
                    <a:p>
                      <a:r>
                        <a:rPr lang="en-NL" dirty="0"/>
                        <a:t>10</a:t>
                      </a:r>
                    </a:p>
                  </a:txBody>
                  <a:tcPr/>
                </a:tc>
                <a:tc>
                  <a:txBody>
                    <a:bodyPr/>
                    <a:lstStyle/>
                    <a:p>
                      <a:r>
                        <a:rPr lang="en-NL" dirty="0"/>
                        <a:t>130</a:t>
                      </a:r>
                    </a:p>
                  </a:txBody>
                  <a:tcPr/>
                </a:tc>
                <a:extLst>
                  <a:ext uri="{0D108BD9-81ED-4DB2-BD59-A6C34878D82A}">
                    <a16:rowId xmlns:a16="http://schemas.microsoft.com/office/drawing/2014/main" val="160300476"/>
                  </a:ext>
                </a:extLst>
              </a:tr>
              <a:tr h="370840">
                <a:tc>
                  <a:txBody>
                    <a:bodyPr/>
                    <a:lstStyle/>
                    <a:p>
                      <a:r>
                        <a:rPr lang="en-GB" i="1" dirty="0"/>
                        <a:t>Offer</a:t>
                      </a:r>
                      <a:r>
                        <a:rPr lang="en-GB" dirty="0"/>
                        <a:t> is absent</a:t>
                      </a:r>
                      <a:endParaRPr lang="en-NL" dirty="0"/>
                    </a:p>
                  </a:txBody>
                  <a:tcPr/>
                </a:tc>
                <a:tc>
                  <a:txBody>
                    <a:bodyPr/>
                    <a:lstStyle/>
                    <a:p>
                      <a:r>
                        <a:rPr lang="en-NL" dirty="0"/>
                        <a:t>180</a:t>
                      </a:r>
                    </a:p>
                  </a:txBody>
                  <a:tcPr/>
                </a:tc>
                <a:tc>
                  <a:txBody>
                    <a:bodyPr/>
                    <a:lstStyle/>
                    <a:p>
                      <a:r>
                        <a:rPr lang="en-NL" dirty="0"/>
                        <a:t>190</a:t>
                      </a:r>
                    </a:p>
                  </a:txBody>
                  <a:tcPr/>
                </a:tc>
                <a:tc>
                  <a:txBody>
                    <a:bodyPr/>
                    <a:lstStyle/>
                    <a:p>
                      <a:r>
                        <a:rPr lang="en-NL" dirty="0"/>
                        <a:t>370</a:t>
                      </a:r>
                    </a:p>
                  </a:txBody>
                  <a:tcPr/>
                </a:tc>
                <a:extLst>
                  <a:ext uri="{0D108BD9-81ED-4DB2-BD59-A6C34878D82A}">
                    <a16:rowId xmlns:a16="http://schemas.microsoft.com/office/drawing/2014/main" val="1534216552"/>
                  </a:ext>
                </a:extLst>
              </a:tr>
              <a:tr h="370840">
                <a:tc>
                  <a:txBody>
                    <a:bodyPr/>
                    <a:lstStyle/>
                    <a:p>
                      <a:r>
                        <a:rPr lang="en-GB" dirty="0"/>
                        <a:t>Total</a:t>
                      </a:r>
                      <a:endParaRPr lang="en-NL" dirty="0"/>
                    </a:p>
                  </a:txBody>
                  <a:tcPr/>
                </a:tc>
                <a:tc>
                  <a:txBody>
                    <a:bodyPr/>
                    <a:lstStyle/>
                    <a:p>
                      <a:r>
                        <a:rPr lang="en-NL" dirty="0"/>
                        <a:t>300</a:t>
                      </a:r>
                    </a:p>
                  </a:txBody>
                  <a:tcPr/>
                </a:tc>
                <a:tc>
                  <a:txBody>
                    <a:bodyPr/>
                    <a:lstStyle/>
                    <a:p>
                      <a:r>
                        <a:rPr lang="en-NL" dirty="0"/>
                        <a:t>200</a:t>
                      </a:r>
                    </a:p>
                  </a:txBody>
                  <a:tcPr/>
                </a:tc>
                <a:tc>
                  <a:txBody>
                    <a:bodyPr/>
                    <a:lstStyle/>
                    <a:p>
                      <a:r>
                        <a:rPr lang="en-NL" dirty="0"/>
                        <a:t>500</a:t>
                      </a:r>
                    </a:p>
                  </a:txBody>
                  <a:tcPr/>
                </a:tc>
                <a:extLst>
                  <a:ext uri="{0D108BD9-81ED-4DB2-BD59-A6C34878D82A}">
                    <a16:rowId xmlns:a16="http://schemas.microsoft.com/office/drawing/2014/main" val="3169833186"/>
                  </a:ext>
                </a:extLst>
              </a:tr>
            </a:tbl>
          </a:graphicData>
        </a:graphic>
      </p:graphicFrame>
      <p:sp>
        <p:nvSpPr>
          <p:cNvPr id="6" name="TextBox 5">
            <a:extLst>
              <a:ext uri="{FF2B5EF4-FFF2-40B4-BE49-F238E27FC236}">
                <a16:creationId xmlns:a16="http://schemas.microsoft.com/office/drawing/2014/main" id="{9C5C38CF-24DF-9E5B-BBDF-C4225D0E2FA7}"/>
              </a:ext>
            </a:extLst>
          </p:cNvPr>
          <p:cNvSpPr txBox="1"/>
          <p:nvPr/>
        </p:nvSpPr>
        <p:spPr>
          <a:xfrm>
            <a:off x="658318" y="4300917"/>
            <a:ext cx="2630528" cy="738664"/>
          </a:xfrm>
          <a:prstGeom prst="rect">
            <a:avLst/>
          </a:prstGeom>
          <a:noFill/>
        </p:spPr>
        <p:txBody>
          <a:bodyPr wrap="none" rtlCol="0">
            <a:spAutoFit/>
          </a:bodyPr>
          <a:lstStyle/>
          <a:p>
            <a:pPr algn="l"/>
            <a:r>
              <a:rPr lang="en-GB" sz="2400" b="0" i="0" u="none" strike="noStrike" dirty="0">
                <a:solidFill>
                  <a:srgbClr val="000000"/>
                </a:solidFill>
                <a:effectLst/>
              </a:rPr>
              <a:t>PMI(offer, spam)= ?</a:t>
            </a:r>
          </a:p>
          <a:p>
            <a:pPr algn="l"/>
            <a:endParaRPr lang="en-GB" b="0" i="0" u="none" strike="noStrike" dirty="0">
              <a:solidFill>
                <a:srgbClr val="000000"/>
              </a:solidFill>
              <a:effectLst/>
            </a:endParaRPr>
          </a:p>
        </p:txBody>
      </p:sp>
      <p:pic>
        <p:nvPicPr>
          <p:cNvPr id="7" name="Picture 6">
            <a:extLst>
              <a:ext uri="{FF2B5EF4-FFF2-40B4-BE49-F238E27FC236}">
                <a16:creationId xmlns:a16="http://schemas.microsoft.com/office/drawing/2014/main" id="{71201B0A-F853-1841-2C71-F0752FEC3366}"/>
              </a:ext>
            </a:extLst>
          </p:cNvPr>
          <p:cNvPicPr>
            <a:picLocks noChangeAspect="1"/>
          </p:cNvPicPr>
          <p:nvPr/>
        </p:nvPicPr>
        <p:blipFill>
          <a:blip r:embed="rId3"/>
          <a:srcRect l="30613" t="35604" r="23025" b="47526"/>
          <a:stretch/>
        </p:blipFill>
        <p:spPr>
          <a:xfrm>
            <a:off x="4183899" y="3505760"/>
            <a:ext cx="4719257" cy="948033"/>
          </a:xfrm>
          <a:prstGeom prst="rect">
            <a:avLst/>
          </a:prstGeom>
        </p:spPr>
      </p:pic>
      <p:sp>
        <p:nvSpPr>
          <p:cNvPr id="9" name="TextBox 8">
            <a:extLst>
              <a:ext uri="{FF2B5EF4-FFF2-40B4-BE49-F238E27FC236}">
                <a16:creationId xmlns:a16="http://schemas.microsoft.com/office/drawing/2014/main" id="{5D45A98E-A3D4-0A50-79D4-AF8B257A93C9}"/>
              </a:ext>
            </a:extLst>
          </p:cNvPr>
          <p:cNvSpPr txBox="1"/>
          <p:nvPr/>
        </p:nvSpPr>
        <p:spPr>
          <a:xfrm>
            <a:off x="604357" y="4754917"/>
            <a:ext cx="4201471" cy="1477328"/>
          </a:xfrm>
          <a:prstGeom prst="rect">
            <a:avLst/>
          </a:prstGeom>
          <a:noFill/>
        </p:spPr>
        <p:txBody>
          <a:bodyPr wrap="none" rtlCol="0">
            <a:spAutoFit/>
          </a:bodyPr>
          <a:lstStyle/>
          <a:p>
            <a:pPr algn="l"/>
            <a:r>
              <a:rPr lang="en-GB" sz="2400" b="0" i="0" u="none" strike="noStrike" dirty="0">
                <a:solidFill>
                  <a:srgbClr val="000000"/>
                </a:solidFill>
                <a:effectLst/>
              </a:rPr>
              <a:t>- p(offer, spam)= 120/500 = 0.24</a:t>
            </a:r>
          </a:p>
          <a:p>
            <a:pPr algn="l"/>
            <a:r>
              <a:rPr lang="en-GB" sz="2400" b="0" i="0" u="none" strike="noStrike" dirty="0">
                <a:solidFill>
                  <a:srgbClr val="000000"/>
                </a:solidFill>
                <a:effectLst/>
              </a:rPr>
              <a:t>- p(offer)= 130/500 = 0.26</a:t>
            </a:r>
          </a:p>
          <a:p>
            <a:pPr algn="l"/>
            <a:r>
              <a:rPr lang="en-GB" sz="2400" b="0" i="0" u="none" strike="noStrike" dirty="0">
                <a:solidFill>
                  <a:srgbClr val="000000"/>
                </a:solidFill>
                <a:effectLst/>
              </a:rPr>
              <a:t>- p(spam)= 300/500 = 0.60</a:t>
            </a:r>
            <a:endParaRPr lang="en-GB" b="0" i="0" u="none" strike="noStrike" dirty="0">
              <a:solidFill>
                <a:srgbClr val="000000"/>
              </a:solidFill>
              <a:effectLst/>
            </a:endParaRPr>
          </a:p>
          <a:p>
            <a:endParaRPr lang="en-NL"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C00CECA-69E4-3FF2-98A4-A336083D6ADB}"/>
                  </a:ext>
                </a:extLst>
              </p:cNvPr>
              <p:cNvSpPr txBox="1"/>
              <p:nvPr/>
            </p:nvSpPr>
            <p:spPr>
              <a:xfrm>
                <a:off x="2705092" y="5923763"/>
                <a:ext cx="7781143" cy="616964"/>
              </a:xfrm>
              <a:prstGeom prst="rect">
                <a:avLst/>
              </a:prstGeom>
              <a:noFill/>
            </p:spPr>
            <p:txBody>
              <a:bodyPr wrap="square">
                <a:spAutoFit/>
              </a:bodyPr>
              <a:lstStyle/>
              <a:p>
                <a:r>
                  <a:rPr lang="en-GB" sz="2400" b="0" i="0" u="none" strike="noStrike" dirty="0">
                    <a:solidFill>
                      <a:srgbClr val="000000"/>
                    </a:solidFill>
                    <a:effectLst/>
                  </a:rPr>
                  <a:t>PMI(offer, spam)= 0.24 * log(</a:t>
                </a:r>
                <a14:m>
                  <m:oMath xmlns:m="http://schemas.openxmlformats.org/officeDocument/2006/math">
                    <m:f>
                      <m:fPr>
                        <m:ctrlPr>
                          <a:rPr lang="en-GB" sz="2400" b="0" i="1" u="none" strike="noStrike" smtClean="0">
                            <a:solidFill>
                              <a:srgbClr val="000000"/>
                            </a:solidFill>
                            <a:effectLst/>
                            <a:latin typeface="Cambria Math" panose="02040503050406030204" pitchFamily="18" charset="0"/>
                          </a:rPr>
                        </m:ctrlPr>
                      </m:fPr>
                      <m:num>
                        <m:r>
                          <a:rPr lang="nl-NL" sz="2400" b="0" i="1" u="none" strike="noStrike" smtClean="0">
                            <a:solidFill>
                              <a:srgbClr val="000000"/>
                            </a:solidFill>
                            <a:effectLst/>
                            <a:latin typeface="Cambria Math" panose="02040503050406030204" pitchFamily="18" charset="0"/>
                          </a:rPr>
                          <m:t>0.24</m:t>
                        </m:r>
                      </m:num>
                      <m:den>
                        <m:r>
                          <a:rPr lang="nl-NL" sz="2400" b="0" i="1" u="none" strike="noStrike" smtClean="0">
                            <a:solidFill>
                              <a:srgbClr val="000000"/>
                            </a:solidFill>
                            <a:effectLst/>
                            <a:latin typeface="Cambria Math" panose="02040503050406030204" pitchFamily="18" charset="0"/>
                          </a:rPr>
                          <m:t>0.26 ∗0.6</m:t>
                        </m:r>
                      </m:den>
                    </m:f>
                  </m:oMath>
                </a14:m>
                <a:r>
                  <a:rPr lang="en-GB" sz="2400" b="0" i="0" u="none" strike="noStrike" dirty="0">
                    <a:solidFill>
                      <a:srgbClr val="000000"/>
                    </a:solidFill>
                    <a:effectLst/>
                  </a:rPr>
                  <a:t>) = 0.24 * </a:t>
                </a:r>
                <a:r>
                  <a:rPr lang="en-NL" sz="2400" dirty="0"/>
                  <a:t>0.431</a:t>
                </a:r>
                <a:r>
                  <a:rPr lang="en-GB" sz="2400" b="0" i="0" u="none" strike="noStrike" dirty="0">
                    <a:solidFill>
                      <a:srgbClr val="000000"/>
                    </a:solidFill>
                    <a:effectLst/>
                  </a:rPr>
                  <a:t> = 0.1 </a:t>
                </a:r>
              </a:p>
            </p:txBody>
          </p:sp>
        </mc:Choice>
        <mc:Fallback xmlns="">
          <p:sp>
            <p:nvSpPr>
              <p:cNvPr id="11" name="TextBox 10">
                <a:extLst>
                  <a:ext uri="{FF2B5EF4-FFF2-40B4-BE49-F238E27FC236}">
                    <a16:creationId xmlns:a16="http://schemas.microsoft.com/office/drawing/2014/main" id="{EC00CECA-69E4-3FF2-98A4-A336083D6ADB}"/>
                  </a:ext>
                </a:extLst>
              </p:cNvPr>
              <p:cNvSpPr txBox="1">
                <a:spLocks noRot="1" noChangeAspect="1" noMove="1" noResize="1" noEditPoints="1" noAdjustHandles="1" noChangeArrowheads="1" noChangeShapeType="1" noTextEdit="1"/>
              </p:cNvSpPr>
              <p:nvPr/>
            </p:nvSpPr>
            <p:spPr>
              <a:xfrm>
                <a:off x="2705092" y="5923763"/>
                <a:ext cx="7781143" cy="616964"/>
              </a:xfrm>
              <a:prstGeom prst="rect">
                <a:avLst/>
              </a:prstGeom>
              <a:blipFill>
                <a:blip r:embed="rId4"/>
                <a:stretch>
                  <a:fillRect l="-1305" b="-18000"/>
                </a:stretch>
              </a:blipFill>
            </p:spPr>
            <p:txBody>
              <a:bodyPr/>
              <a:lstStyle/>
              <a:p>
                <a:r>
                  <a:rPr lang="en-NL">
                    <a:noFill/>
                  </a:rPr>
                  <a:t> </a:t>
                </a:r>
              </a:p>
            </p:txBody>
          </p:sp>
        </mc:Fallback>
      </mc:AlternateContent>
    </p:spTree>
    <p:extLst>
      <p:ext uri="{BB962C8B-B14F-4D97-AF65-F5344CB8AC3E}">
        <p14:creationId xmlns:p14="http://schemas.microsoft.com/office/powerpoint/2010/main" val="105882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AD339-D416-45B8-CF62-828962AFE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D9DF6-A032-6CF8-448E-1F74874EDBAE}"/>
              </a:ext>
            </a:extLst>
          </p:cNvPr>
          <p:cNvSpPr>
            <a:spLocks noGrp="1"/>
          </p:cNvSpPr>
          <p:nvPr>
            <p:ph type="title"/>
          </p:nvPr>
        </p:nvSpPr>
        <p:spPr/>
        <p:txBody>
          <a:bodyPr/>
          <a:lstStyle/>
          <a:p>
            <a:r>
              <a:rPr lang="en-GB" sz="4400" b="1" kern="0" dirty="0">
                <a:solidFill>
                  <a:srgbClr val="006388"/>
                </a:solidFill>
                <a:latin typeface="Fira Sans" pitchFamily="34"/>
                <a:ea typeface="Fira Code" pitchFamily="49"/>
              </a:rPr>
              <a:t>PMI</a:t>
            </a:r>
            <a:endParaRPr lang="en-NL" dirty="0"/>
          </a:p>
        </p:txBody>
      </p:sp>
      <p:graphicFrame>
        <p:nvGraphicFramePr>
          <p:cNvPr id="4" name="Content Placeholder 3">
            <a:extLst>
              <a:ext uri="{FF2B5EF4-FFF2-40B4-BE49-F238E27FC236}">
                <a16:creationId xmlns:a16="http://schemas.microsoft.com/office/drawing/2014/main" id="{49C345A3-2E14-B782-B275-460A8A0C0291}"/>
              </a:ext>
            </a:extLst>
          </p:cNvPr>
          <p:cNvGraphicFramePr>
            <a:graphicFrameLocks noGrp="1"/>
          </p:cNvGraphicFramePr>
          <p:nvPr>
            <p:ph idx="1"/>
            <p:extLst>
              <p:ext uri="{D42A27DB-BD31-4B8C-83A1-F6EECF244321}">
                <p14:modId xmlns:p14="http://schemas.microsoft.com/office/powerpoint/2010/main" val="3813815068"/>
              </p:ext>
            </p:extLst>
          </p:nvPr>
        </p:nvGraphicFramePr>
        <p:xfrm>
          <a:off x="838200"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39514497"/>
                    </a:ext>
                  </a:extLst>
                </a:gridCol>
                <a:gridCol w="2628900">
                  <a:extLst>
                    <a:ext uri="{9D8B030D-6E8A-4147-A177-3AD203B41FA5}">
                      <a16:colId xmlns:a16="http://schemas.microsoft.com/office/drawing/2014/main" val="960178162"/>
                    </a:ext>
                  </a:extLst>
                </a:gridCol>
                <a:gridCol w="2628900">
                  <a:extLst>
                    <a:ext uri="{9D8B030D-6E8A-4147-A177-3AD203B41FA5}">
                      <a16:colId xmlns:a16="http://schemas.microsoft.com/office/drawing/2014/main" val="2677160564"/>
                    </a:ext>
                  </a:extLst>
                </a:gridCol>
                <a:gridCol w="2628900">
                  <a:extLst>
                    <a:ext uri="{9D8B030D-6E8A-4147-A177-3AD203B41FA5}">
                      <a16:colId xmlns:a16="http://schemas.microsoft.com/office/drawing/2014/main" val="2978994454"/>
                    </a:ext>
                  </a:extLst>
                </a:gridCol>
              </a:tblGrid>
              <a:tr h="370840">
                <a:tc>
                  <a:txBody>
                    <a:bodyPr/>
                    <a:lstStyle/>
                    <a:p>
                      <a:endParaRPr lang="en-NL" dirty="0"/>
                    </a:p>
                  </a:txBody>
                  <a:tcPr/>
                </a:tc>
                <a:tc>
                  <a:txBody>
                    <a:bodyPr/>
                    <a:lstStyle/>
                    <a:p>
                      <a:r>
                        <a:rPr lang="en-GB" dirty="0"/>
                        <a:t>Spam</a:t>
                      </a:r>
                      <a:endParaRPr lang="en-NL" dirty="0"/>
                    </a:p>
                  </a:txBody>
                  <a:tcPr/>
                </a:tc>
                <a:tc>
                  <a:txBody>
                    <a:bodyPr/>
                    <a:lstStyle/>
                    <a:p>
                      <a:r>
                        <a:rPr lang="en-GB" dirty="0"/>
                        <a:t>Not Spam</a:t>
                      </a:r>
                      <a:endParaRPr lang="en-NL" dirty="0"/>
                    </a:p>
                  </a:txBody>
                  <a:tcPr/>
                </a:tc>
                <a:tc>
                  <a:txBody>
                    <a:bodyPr/>
                    <a:lstStyle/>
                    <a:p>
                      <a:r>
                        <a:rPr lang="en-GB" dirty="0"/>
                        <a:t>Total</a:t>
                      </a:r>
                      <a:endParaRPr lang="en-NL" dirty="0"/>
                    </a:p>
                  </a:txBody>
                  <a:tcPr/>
                </a:tc>
                <a:extLst>
                  <a:ext uri="{0D108BD9-81ED-4DB2-BD59-A6C34878D82A}">
                    <a16:rowId xmlns:a16="http://schemas.microsoft.com/office/drawing/2014/main" val="81408609"/>
                  </a:ext>
                </a:extLst>
              </a:tr>
              <a:tr h="370840">
                <a:tc>
                  <a:txBody>
                    <a:bodyPr/>
                    <a:lstStyle/>
                    <a:p>
                      <a:r>
                        <a:rPr lang="en-GB" i="1" dirty="0"/>
                        <a:t>Offer</a:t>
                      </a:r>
                      <a:r>
                        <a:rPr lang="en-GB" dirty="0"/>
                        <a:t> is present</a:t>
                      </a:r>
                      <a:endParaRPr lang="en-NL" dirty="0"/>
                    </a:p>
                  </a:txBody>
                  <a:tcPr/>
                </a:tc>
                <a:tc>
                  <a:txBody>
                    <a:bodyPr/>
                    <a:lstStyle/>
                    <a:p>
                      <a:r>
                        <a:rPr lang="en-NL" dirty="0"/>
                        <a:t>120</a:t>
                      </a:r>
                    </a:p>
                  </a:txBody>
                  <a:tcPr/>
                </a:tc>
                <a:tc>
                  <a:txBody>
                    <a:bodyPr/>
                    <a:lstStyle/>
                    <a:p>
                      <a:r>
                        <a:rPr lang="en-NL" dirty="0"/>
                        <a:t>10</a:t>
                      </a:r>
                    </a:p>
                  </a:txBody>
                  <a:tcPr/>
                </a:tc>
                <a:tc>
                  <a:txBody>
                    <a:bodyPr/>
                    <a:lstStyle/>
                    <a:p>
                      <a:r>
                        <a:rPr lang="en-NL" dirty="0"/>
                        <a:t>130</a:t>
                      </a:r>
                    </a:p>
                  </a:txBody>
                  <a:tcPr/>
                </a:tc>
                <a:extLst>
                  <a:ext uri="{0D108BD9-81ED-4DB2-BD59-A6C34878D82A}">
                    <a16:rowId xmlns:a16="http://schemas.microsoft.com/office/drawing/2014/main" val="160300476"/>
                  </a:ext>
                </a:extLst>
              </a:tr>
              <a:tr h="370840">
                <a:tc>
                  <a:txBody>
                    <a:bodyPr/>
                    <a:lstStyle/>
                    <a:p>
                      <a:r>
                        <a:rPr lang="en-GB" i="1" dirty="0"/>
                        <a:t>Offer</a:t>
                      </a:r>
                      <a:r>
                        <a:rPr lang="en-GB" dirty="0"/>
                        <a:t> is absent</a:t>
                      </a:r>
                      <a:endParaRPr lang="en-NL" dirty="0"/>
                    </a:p>
                  </a:txBody>
                  <a:tcPr/>
                </a:tc>
                <a:tc>
                  <a:txBody>
                    <a:bodyPr/>
                    <a:lstStyle/>
                    <a:p>
                      <a:r>
                        <a:rPr lang="en-NL" dirty="0"/>
                        <a:t>180</a:t>
                      </a:r>
                    </a:p>
                  </a:txBody>
                  <a:tcPr/>
                </a:tc>
                <a:tc>
                  <a:txBody>
                    <a:bodyPr/>
                    <a:lstStyle/>
                    <a:p>
                      <a:r>
                        <a:rPr lang="en-NL" dirty="0"/>
                        <a:t>190</a:t>
                      </a:r>
                    </a:p>
                  </a:txBody>
                  <a:tcPr/>
                </a:tc>
                <a:tc>
                  <a:txBody>
                    <a:bodyPr/>
                    <a:lstStyle/>
                    <a:p>
                      <a:r>
                        <a:rPr lang="en-NL" dirty="0"/>
                        <a:t>370</a:t>
                      </a:r>
                    </a:p>
                  </a:txBody>
                  <a:tcPr/>
                </a:tc>
                <a:extLst>
                  <a:ext uri="{0D108BD9-81ED-4DB2-BD59-A6C34878D82A}">
                    <a16:rowId xmlns:a16="http://schemas.microsoft.com/office/drawing/2014/main" val="1534216552"/>
                  </a:ext>
                </a:extLst>
              </a:tr>
              <a:tr h="370840">
                <a:tc>
                  <a:txBody>
                    <a:bodyPr/>
                    <a:lstStyle/>
                    <a:p>
                      <a:r>
                        <a:rPr lang="en-GB" dirty="0"/>
                        <a:t>Total</a:t>
                      </a:r>
                      <a:endParaRPr lang="en-NL" dirty="0"/>
                    </a:p>
                  </a:txBody>
                  <a:tcPr/>
                </a:tc>
                <a:tc>
                  <a:txBody>
                    <a:bodyPr/>
                    <a:lstStyle/>
                    <a:p>
                      <a:r>
                        <a:rPr lang="en-NL" dirty="0"/>
                        <a:t>300</a:t>
                      </a:r>
                    </a:p>
                  </a:txBody>
                  <a:tcPr/>
                </a:tc>
                <a:tc>
                  <a:txBody>
                    <a:bodyPr/>
                    <a:lstStyle/>
                    <a:p>
                      <a:r>
                        <a:rPr lang="en-NL" dirty="0"/>
                        <a:t>200</a:t>
                      </a:r>
                    </a:p>
                  </a:txBody>
                  <a:tcPr/>
                </a:tc>
                <a:tc>
                  <a:txBody>
                    <a:bodyPr/>
                    <a:lstStyle/>
                    <a:p>
                      <a:r>
                        <a:rPr lang="en-NL" dirty="0"/>
                        <a:t>500</a:t>
                      </a:r>
                    </a:p>
                  </a:txBody>
                  <a:tcPr/>
                </a:tc>
                <a:extLst>
                  <a:ext uri="{0D108BD9-81ED-4DB2-BD59-A6C34878D82A}">
                    <a16:rowId xmlns:a16="http://schemas.microsoft.com/office/drawing/2014/main" val="3169833186"/>
                  </a:ext>
                </a:extLst>
              </a:tr>
            </a:tbl>
          </a:graphicData>
        </a:graphic>
      </p:graphicFrame>
      <p:sp>
        <p:nvSpPr>
          <p:cNvPr id="5" name="TextBox 4">
            <a:extLst>
              <a:ext uri="{FF2B5EF4-FFF2-40B4-BE49-F238E27FC236}">
                <a16:creationId xmlns:a16="http://schemas.microsoft.com/office/drawing/2014/main" id="{C8E3DF8D-1EC8-9B68-32AF-BDCD76D96B95}"/>
              </a:ext>
            </a:extLst>
          </p:cNvPr>
          <p:cNvSpPr txBox="1"/>
          <p:nvPr/>
        </p:nvSpPr>
        <p:spPr>
          <a:xfrm>
            <a:off x="658318" y="4814729"/>
            <a:ext cx="2952731" cy="1477328"/>
          </a:xfrm>
          <a:prstGeom prst="rect">
            <a:avLst/>
          </a:prstGeom>
          <a:noFill/>
        </p:spPr>
        <p:txBody>
          <a:bodyPr wrap="none" rtlCol="0">
            <a:spAutoFit/>
          </a:bodyPr>
          <a:lstStyle/>
          <a:p>
            <a:pPr algn="l"/>
            <a:r>
              <a:rPr lang="en-GB" sz="2400" b="0" i="0" u="none" strike="noStrike" dirty="0">
                <a:solidFill>
                  <a:srgbClr val="000000"/>
                </a:solidFill>
                <a:effectLst/>
              </a:rPr>
              <a:t>- p(offer, not spam)= ?</a:t>
            </a:r>
          </a:p>
          <a:p>
            <a:pPr algn="l"/>
            <a:r>
              <a:rPr lang="en-GB" sz="2400" b="0" i="0" u="none" strike="noStrike" dirty="0">
                <a:solidFill>
                  <a:srgbClr val="000000"/>
                </a:solidFill>
                <a:effectLst/>
              </a:rPr>
              <a:t>- p(offer)= ?</a:t>
            </a:r>
          </a:p>
          <a:p>
            <a:pPr algn="l"/>
            <a:r>
              <a:rPr lang="en-GB" sz="2400" b="0" i="0" u="none" strike="noStrike" dirty="0">
                <a:solidFill>
                  <a:srgbClr val="000000"/>
                </a:solidFill>
                <a:effectLst/>
              </a:rPr>
              <a:t>- p(not spam)= ?</a:t>
            </a:r>
            <a:endParaRPr lang="en-GB" b="0" i="0" u="none" strike="noStrike" dirty="0">
              <a:solidFill>
                <a:srgbClr val="000000"/>
              </a:solidFill>
              <a:effectLst/>
            </a:endParaRPr>
          </a:p>
          <a:p>
            <a:endParaRPr lang="en-NL" dirty="0"/>
          </a:p>
        </p:txBody>
      </p:sp>
      <p:pic>
        <p:nvPicPr>
          <p:cNvPr id="9" name="Picture 8">
            <a:extLst>
              <a:ext uri="{FF2B5EF4-FFF2-40B4-BE49-F238E27FC236}">
                <a16:creationId xmlns:a16="http://schemas.microsoft.com/office/drawing/2014/main" id="{2C732DD8-2346-6C9F-4912-A1A51E14526F}"/>
              </a:ext>
            </a:extLst>
          </p:cNvPr>
          <p:cNvPicPr>
            <a:picLocks noChangeAspect="1"/>
          </p:cNvPicPr>
          <p:nvPr/>
        </p:nvPicPr>
        <p:blipFill>
          <a:blip r:embed="rId3"/>
          <a:srcRect l="30613" t="35604" r="23025" b="47526"/>
          <a:stretch/>
        </p:blipFill>
        <p:spPr>
          <a:xfrm>
            <a:off x="4129550" y="3429000"/>
            <a:ext cx="4719257" cy="948033"/>
          </a:xfrm>
          <a:prstGeom prst="rect">
            <a:avLst/>
          </a:prstGeom>
        </p:spPr>
      </p:pic>
      <p:sp>
        <p:nvSpPr>
          <p:cNvPr id="10" name="TextBox 9">
            <a:extLst>
              <a:ext uri="{FF2B5EF4-FFF2-40B4-BE49-F238E27FC236}">
                <a16:creationId xmlns:a16="http://schemas.microsoft.com/office/drawing/2014/main" id="{BD9D01C3-FEC6-A2C9-A5DF-320CEF274439}"/>
              </a:ext>
            </a:extLst>
          </p:cNvPr>
          <p:cNvSpPr txBox="1"/>
          <p:nvPr/>
        </p:nvSpPr>
        <p:spPr>
          <a:xfrm>
            <a:off x="658318" y="4076065"/>
            <a:ext cx="3125856" cy="738664"/>
          </a:xfrm>
          <a:prstGeom prst="rect">
            <a:avLst/>
          </a:prstGeom>
          <a:noFill/>
        </p:spPr>
        <p:txBody>
          <a:bodyPr wrap="none" rtlCol="0">
            <a:spAutoFit/>
          </a:bodyPr>
          <a:lstStyle/>
          <a:p>
            <a:pPr algn="l"/>
            <a:r>
              <a:rPr lang="en-GB" sz="2400" b="0" i="0" u="none" strike="noStrike" dirty="0">
                <a:solidFill>
                  <a:srgbClr val="000000"/>
                </a:solidFill>
                <a:effectLst/>
              </a:rPr>
              <a:t>PMI(offer, not spam)= ?</a:t>
            </a:r>
          </a:p>
          <a:p>
            <a:pPr algn="l"/>
            <a:endParaRPr lang="en-GB" b="0" i="0" u="none" strike="noStrike" dirty="0">
              <a:solidFill>
                <a:srgbClr val="000000"/>
              </a:solidFill>
              <a:effectLst/>
            </a:endParaRPr>
          </a:p>
        </p:txBody>
      </p:sp>
    </p:spTree>
    <p:extLst>
      <p:ext uri="{BB962C8B-B14F-4D97-AF65-F5344CB8AC3E}">
        <p14:creationId xmlns:p14="http://schemas.microsoft.com/office/powerpoint/2010/main" val="4058477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87C44-1664-8C07-7392-D48EB4F326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D08FD8-5529-C977-E875-BD3E07326B57}"/>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Text mining process</a:t>
            </a:r>
            <a:endParaRPr lang="en-GB" sz="1800" kern="0" dirty="0"/>
          </a:p>
        </p:txBody>
      </p:sp>
      <p:sp>
        <p:nvSpPr>
          <p:cNvPr id="4" name="Slide Number Placeholder 3">
            <a:extLst>
              <a:ext uri="{FF2B5EF4-FFF2-40B4-BE49-F238E27FC236}">
                <a16:creationId xmlns:a16="http://schemas.microsoft.com/office/drawing/2014/main" id="{1ABC9174-7481-66FE-E7F0-477866F0B407}"/>
              </a:ext>
            </a:extLst>
          </p:cNvPr>
          <p:cNvSpPr>
            <a:spLocks noGrp="1"/>
          </p:cNvSpPr>
          <p:nvPr>
            <p:ph type="sldNum" sz="quarter" idx="8"/>
          </p:nvPr>
        </p:nvSpPr>
        <p:spPr/>
        <p:txBody>
          <a:bodyPr/>
          <a:lstStyle/>
          <a:p>
            <a:pPr lvl="0"/>
            <a:fld id="{229C6A3C-F0DE-4587-B6A6-8E7EE78CBA88}" type="slidenum">
              <a:rPr lang="en-US" smtClean="0"/>
              <a:t>3</a:t>
            </a:fld>
            <a:endParaRPr lang="en-US"/>
          </a:p>
        </p:txBody>
      </p:sp>
      <p:pic>
        <p:nvPicPr>
          <p:cNvPr id="3074" name="Picture 2">
            <a:extLst>
              <a:ext uri="{FF2B5EF4-FFF2-40B4-BE49-F238E27FC236}">
                <a16:creationId xmlns:a16="http://schemas.microsoft.com/office/drawing/2014/main" id="{4B092884-3A5D-182D-5054-07D0ABD9B8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181" y="1355904"/>
            <a:ext cx="9291637" cy="536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976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8BC02-BCF6-5D82-6FC2-4952400D4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008BD-34AA-BA09-8D14-8ECF0E73FAAB}"/>
              </a:ext>
            </a:extLst>
          </p:cNvPr>
          <p:cNvSpPr>
            <a:spLocks noGrp="1"/>
          </p:cNvSpPr>
          <p:nvPr>
            <p:ph type="title"/>
          </p:nvPr>
        </p:nvSpPr>
        <p:spPr/>
        <p:txBody>
          <a:bodyPr/>
          <a:lstStyle/>
          <a:p>
            <a:r>
              <a:rPr lang="en-GB" sz="4400" b="1" kern="0" dirty="0">
                <a:solidFill>
                  <a:srgbClr val="006388"/>
                </a:solidFill>
                <a:latin typeface="Fira Sans" pitchFamily="34"/>
                <a:ea typeface="Fira Code" pitchFamily="49"/>
              </a:rPr>
              <a:t>PMI</a:t>
            </a:r>
            <a:endParaRPr lang="en-NL" dirty="0"/>
          </a:p>
        </p:txBody>
      </p:sp>
      <p:graphicFrame>
        <p:nvGraphicFramePr>
          <p:cNvPr id="4" name="Content Placeholder 3">
            <a:extLst>
              <a:ext uri="{FF2B5EF4-FFF2-40B4-BE49-F238E27FC236}">
                <a16:creationId xmlns:a16="http://schemas.microsoft.com/office/drawing/2014/main" id="{E9EF9C04-09C7-C9D7-D83C-B6B9FCD31A07}"/>
              </a:ext>
            </a:extLst>
          </p:cNvPr>
          <p:cNvGraphicFramePr>
            <a:graphicFrameLocks noGrp="1"/>
          </p:cNvGraphicFramePr>
          <p:nvPr>
            <p:ph idx="1"/>
            <p:extLst>
              <p:ext uri="{D42A27DB-BD31-4B8C-83A1-F6EECF244321}">
                <p14:modId xmlns:p14="http://schemas.microsoft.com/office/powerpoint/2010/main" val="2724027933"/>
              </p:ext>
            </p:extLst>
          </p:nvPr>
        </p:nvGraphicFramePr>
        <p:xfrm>
          <a:off x="838200"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39514497"/>
                    </a:ext>
                  </a:extLst>
                </a:gridCol>
                <a:gridCol w="2628900">
                  <a:extLst>
                    <a:ext uri="{9D8B030D-6E8A-4147-A177-3AD203B41FA5}">
                      <a16:colId xmlns:a16="http://schemas.microsoft.com/office/drawing/2014/main" val="960178162"/>
                    </a:ext>
                  </a:extLst>
                </a:gridCol>
                <a:gridCol w="2628900">
                  <a:extLst>
                    <a:ext uri="{9D8B030D-6E8A-4147-A177-3AD203B41FA5}">
                      <a16:colId xmlns:a16="http://schemas.microsoft.com/office/drawing/2014/main" val="2677160564"/>
                    </a:ext>
                  </a:extLst>
                </a:gridCol>
                <a:gridCol w="2628900">
                  <a:extLst>
                    <a:ext uri="{9D8B030D-6E8A-4147-A177-3AD203B41FA5}">
                      <a16:colId xmlns:a16="http://schemas.microsoft.com/office/drawing/2014/main" val="2978994454"/>
                    </a:ext>
                  </a:extLst>
                </a:gridCol>
              </a:tblGrid>
              <a:tr h="370840">
                <a:tc>
                  <a:txBody>
                    <a:bodyPr/>
                    <a:lstStyle/>
                    <a:p>
                      <a:endParaRPr lang="en-NL" dirty="0"/>
                    </a:p>
                  </a:txBody>
                  <a:tcPr/>
                </a:tc>
                <a:tc>
                  <a:txBody>
                    <a:bodyPr/>
                    <a:lstStyle/>
                    <a:p>
                      <a:r>
                        <a:rPr lang="en-GB" dirty="0"/>
                        <a:t>Spam</a:t>
                      </a:r>
                      <a:endParaRPr lang="en-NL" dirty="0"/>
                    </a:p>
                  </a:txBody>
                  <a:tcPr/>
                </a:tc>
                <a:tc>
                  <a:txBody>
                    <a:bodyPr/>
                    <a:lstStyle/>
                    <a:p>
                      <a:r>
                        <a:rPr lang="en-GB" dirty="0"/>
                        <a:t>Not Spam</a:t>
                      </a:r>
                      <a:endParaRPr lang="en-NL" dirty="0"/>
                    </a:p>
                  </a:txBody>
                  <a:tcPr/>
                </a:tc>
                <a:tc>
                  <a:txBody>
                    <a:bodyPr/>
                    <a:lstStyle/>
                    <a:p>
                      <a:r>
                        <a:rPr lang="en-GB" dirty="0"/>
                        <a:t>Total</a:t>
                      </a:r>
                      <a:endParaRPr lang="en-NL" dirty="0"/>
                    </a:p>
                  </a:txBody>
                  <a:tcPr/>
                </a:tc>
                <a:extLst>
                  <a:ext uri="{0D108BD9-81ED-4DB2-BD59-A6C34878D82A}">
                    <a16:rowId xmlns:a16="http://schemas.microsoft.com/office/drawing/2014/main" val="81408609"/>
                  </a:ext>
                </a:extLst>
              </a:tr>
              <a:tr h="370840">
                <a:tc>
                  <a:txBody>
                    <a:bodyPr/>
                    <a:lstStyle/>
                    <a:p>
                      <a:r>
                        <a:rPr lang="en-GB" i="1" dirty="0"/>
                        <a:t>Offer</a:t>
                      </a:r>
                      <a:r>
                        <a:rPr lang="en-GB" dirty="0"/>
                        <a:t> is present</a:t>
                      </a:r>
                      <a:endParaRPr lang="en-NL" dirty="0"/>
                    </a:p>
                  </a:txBody>
                  <a:tcPr/>
                </a:tc>
                <a:tc>
                  <a:txBody>
                    <a:bodyPr/>
                    <a:lstStyle/>
                    <a:p>
                      <a:r>
                        <a:rPr lang="en-NL" dirty="0"/>
                        <a:t>120</a:t>
                      </a:r>
                    </a:p>
                  </a:txBody>
                  <a:tcPr/>
                </a:tc>
                <a:tc>
                  <a:txBody>
                    <a:bodyPr/>
                    <a:lstStyle/>
                    <a:p>
                      <a:r>
                        <a:rPr lang="en-NL" dirty="0"/>
                        <a:t>10</a:t>
                      </a:r>
                    </a:p>
                  </a:txBody>
                  <a:tcPr/>
                </a:tc>
                <a:tc>
                  <a:txBody>
                    <a:bodyPr/>
                    <a:lstStyle/>
                    <a:p>
                      <a:r>
                        <a:rPr lang="en-NL" dirty="0"/>
                        <a:t>130</a:t>
                      </a:r>
                    </a:p>
                  </a:txBody>
                  <a:tcPr/>
                </a:tc>
                <a:extLst>
                  <a:ext uri="{0D108BD9-81ED-4DB2-BD59-A6C34878D82A}">
                    <a16:rowId xmlns:a16="http://schemas.microsoft.com/office/drawing/2014/main" val="160300476"/>
                  </a:ext>
                </a:extLst>
              </a:tr>
              <a:tr h="370840">
                <a:tc>
                  <a:txBody>
                    <a:bodyPr/>
                    <a:lstStyle/>
                    <a:p>
                      <a:r>
                        <a:rPr lang="en-GB" i="1" dirty="0"/>
                        <a:t>Offer</a:t>
                      </a:r>
                      <a:r>
                        <a:rPr lang="en-GB" dirty="0"/>
                        <a:t> is absent</a:t>
                      </a:r>
                      <a:endParaRPr lang="en-NL" dirty="0"/>
                    </a:p>
                  </a:txBody>
                  <a:tcPr/>
                </a:tc>
                <a:tc>
                  <a:txBody>
                    <a:bodyPr/>
                    <a:lstStyle/>
                    <a:p>
                      <a:r>
                        <a:rPr lang="en-NL" dirty="0"/>
                        <a:t>180</a:t>
                      </a:r>
                    </a:p>
                  </a:txBody>
                  <a:tcPr/>
                </a:tc>
                <a:tc>
                  <a:txBody>
                    <a:bodyPr/>
                    <a:lstStyle/>
                    <a:p>
                      <a:r>
                        <a:rPr lang="en-NL" dirty="0"/>
                        <a:t>190</a:t>
                      </a:r>
                    </a:p>
                  </a:txBody>
                  <a:tcPr/>
                </a:tc>
                <a:tc>
                  <a:txBody>
                    <a:bodyPr/>
                    <a:lstStyle/>
                    <a:p>
                      <a:r>
                        <a:rPr lang="en-NL" dirty="0"/>
                        <a:t>370</a:t>
                      </a:r>
                    </a:p>
                  </a:txBody>
                  <a:tcPr/>
                </a:tc>
                <a:extLst>
                  <a:ext uri="{0D108BD9-81ED-4DB2-BD59-A6C34878D82A}">
                    <a16:rowId xmlns:a16="http://schemas.microsoft.com/office/drawing/2014/main" val="1534216552"/>
                  </a:ext>
                </a:extLst>
              </a:tr>
              <a:tr h="370840">
                <a:tc>
                  <a:txBody>
                    <a:bodyPr/>
                    <a:lstStyle/>
                    <a:p>
                      <a:r>
                        <a:rPr lang="en-GB" dirty="0"/>
                        <a:t>Total</a:t>
                      </a:r>
                      <a:endParaRPr lang="en-NL" dirty="0"/>
                    </a:p>
                  </a:txBody>
                  <a:tcPr/>
                </a:tc>
                <a:tc>
                  <a:txBody>
                    <a:bodyPr/>
                    <a:lstStyle/>
                    <a:p>
                      <a:r>
                        <a:rPr lang="en-NL" dirty="0"/>
                        <a:t>300</a:t>
                      </a:r>
                    </a:p>
                  </a:txBody>
                  <a:tcPr/>
                </a:tc>
                <a:tc>
                  <a:txBody>
                    <a:bodyPr/>
                    <a:lstStyle/>
                    <a:p>
                      <a:r>
                        <a:rPr lang="en-NL" dirty="0"/>
                        <a:t>200</a:t>
                      </a:r>
                    </a:p>
                  </a:txBody>
                  <a:tcPr/>
                </a:tc>
                <a:tc>
                  <a:txBody>
                    <a:bodyPr/>
                    <a:lstStyle/>
                    <a:p>
                      <a:r>
                        <a:rPr lang="en-NL" dirty="0"/>
                        <a:t>500</a:t>
                      </a:r>
                    </a:p>
                  </a:txBody>
                  <a:tcPr/>
                </a:tc>
                <a:extLst>
                  <a:ext uri="{0D108BD9-81ED-4DB2-BD59-A6C34878D82A}">
                    <a16:rowId xmlns:a16="http://schemas.microsoft.com/office/drawing/2014/main" val="3169833186"/>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305B42-CF52-E236-7267-877901C10B71}"/>
                  </a:ext>
                </a:extLst>
              </p:cNvPr>
              <p:cNvSpPr txBox="1"/>
              <p:nvPr/>
            </p:nvSpPr>
            <p:spPr>
              <a:xfrm>
                <a:off x="2221246" y="5733603"/>
                <a:ext cx="9053761" cy="893963"/>
              </a:xfrm>
              <a:prstGeom prst="rect">
                <a:avLst/>
              </a:prstGeom>
              <a:noFill/>
            </p:spPr>
            <p:txBody>
              <a:bodyPr wrap="none" rtlCol="0">
                <a:spAutoFit/>
              </a:bodyPr>
              <a:lstStyle/>
              <a:p>
                <a:r>
                  <a:rPr lang="en-GB" sz="2400" b="0" i="0" u="none" strike="noStrike" dirty="0">
                    <a:solidFill>
                      <a:srgbClr val="000000"/>
                    </a:solidFill>
                    <a:effectLst/>
                  </a:rPr>
                  <a:t>PMI(offer, Not Spam) = 0.02 * log(</a:t>
                </a:r>
                <a14:m>
                  <m:oMath xmlns:m="http://schemas.openxmlformats.org/officeDocument/2006/math">
                    <m:f>
                      <m:fPr>
                        <m:ctrlPr>
                          <a:rPr lang="en-GB" sz="2400" b="0" i="1" u="none" strike="noStrike" smtClean="0">
                            <a:solidFill>
                              <a:srgbClr val="000000"/>
                            </a:solidFill>
                            <a:effectLst/>
                            <a:latin typeface="Cambria Math" panose="02040503050406030204" pitchFamily="18" charset="0"/>
                          </a:rPr>
                        </m:ctrlPr>
                      </m:fPr>
                      <m:num>
                        <m:r>
                          <a:rPr lang="nl-NL" sz="2400" b="0" i="1" u="none" strike="noStrike" smtClean="0">
                            <a:solidFill>
                              <a:srgbClr val="000000"/>
                            </a:solidFill>
                            <a:effectLst/>
                            <a:latin typeface="Cambria Math" panose="02040503050406030204" pitchFamily="18" charset="0"/>
                          </a:rPr>
                          <m:t>0.02</m:t>
                        </m:r>
                      </m:num>
                      <m:den>
                        <m:r>
                          <a:rPr lang="nl-NL" sz="2400" b="0" i="1" u="none" strike="noStrike" smtClean="0">
                            <a:solidFill>
                              <a:srgbClr val="000000"/>
                            </a:solidFill>
                            <a:effectLst/>
                            <a:latin typeface="Cambria Math" panose="02040503050406030204" pitchFamily="18" charset="0"/>
                          </a:rPr>
                          <m:t>0.26 ∗0.4</m:t>
                        </m:r>
                      </m:den>
                    </m:f>
                  </m:oMath>
                </a14:m>
                <a:r>
                  <a:rPr lang="en-GB" sz="2400" b="0" i="0" u="none" strike="noStrike" dirty="0">
                    <a:solidFill>
                      <a:srgbClr val="000000"/>
                    </a:solidFill>
                    <a:effectLst/>
                  </a:rPr>
                  <a:t>) = 0.02 * </a:t>
                </a:r>
                <a:r>
                  <a:rPr lang="en-NL" sz="2400" dirty="0"/>
                  <a:t>(-0.678)</a:t>
                </a:r>
                <a:r>
                  <a:rPr lang="en-GB" sz="2400" b="0" i="0" u="none" strike="noStrike" dirty="0">
                    <a:solidFill>
                      <a:srgbClr val="000000"/>
                    </a:solidFill>
                    <a:effectLst/>
                  </a:rPr>
                  <a:t> = - 0.013 </a:t>
                </a:r>
              </a:p>
              <a:p>
                <a:endParaRPr lang="en-NL" dirty="0"/>
              </a:p>
            </p:txBody>
          </p:sp>
        </mc:Choice>
        <mc:Fallback xmlns="">
          <p:sp>
            <p:nvSpPr>
              <p:cNvPr id="8" name="TextBox 7">
                <a:extLst>
                  <a:ext uri="{FF2B5EF4-FFF2-40B4-BE49-F238E27FC236}">
                    <a16:creationId xmlns:a16="http://schemas.microsoft.com/office/drawing/2014/main" id="{E4305B42-CF52-E236-7267-877901C10B71}"/>
                  </a:ext>
                </a:extLst>
              </p:cNvPr>
              <p:cNvSpPr txBox="1">
                <a:spLocks noRot="1" noChangeAspect="1" noMove="1" noResize="1" noEditPoints="1" noAdjustHandles="1" noChangeArrowheads="1" noChangeShapeType="1" noTextEdit="1"/>
              </p:cNvSpPr>
              <p:nvPr/>
            </p:nvSpPr>
            <p:spPr>
              <a:xfrm>
                <a:off x="2221246" y="5733603"/>
                <a:ext cx="9053761" cy="893963"/>
              </a:xfrm>
              <a:prstGeom prst="rect">
                <a:avLst/>
              </a:prstGeom>
              <a:blipFill>
                <a:blip r:embed="rId3"/>
                <a:stretch>
                  <a:fillRect l="-979"/>
                </a:stretch>
              </a:blipFill>
            </p:spPr>
            <p:txBody>
              <a:bodyPr/>
              <a:lstStyle/>
              <a:p>
                <a:r>
                  <a:rPr lang="en-NL">
                    <a:noFill/>
                  </a:rPr>
                  <a:t> </a:t>
                </a:r>
              </a:p>
            </p:txBody>
          </p:sp>
        </mc:Fallback>
      </mc:AlternateContent>
      <p:sp>
        <p:nvSpPr>
          <p:cNvPr id="3" name="TextBox 2">
            <a:extLst>
              <a:ext uri="{FF2B5EF4-FFF2-40B4-BE49-F238E27FC236}">
                <a16:creationId xmlns:a16="http://schemas.microsoft.com/office/drawing/2014/main" id="{884CBBFD-549C-6C46-304B-AE293DB77FA0}"/>
              </a:ext>
            </a:extLst>
          </p:cNvPr>
          <p:cNvSpPr txBox="1"/>
          <p:nvPr/>
        </p:nvSpPr>
        <p:spPr>
          <a:xfrm>
            <a:off x="658318" y="4076065"/>
            <a:ext cx="3125856" cy="738664"/>
          </a:xfrm>
          <a:prstGeom prst="rect">
            <a:avLst/>
          </a:prstGeom>
          <a:noFill/>
        </p:spPr>
        <p:txBody>
          <a:bodyPr wrap="none" rtlCol="0">
            <a:spAutoFit/>
          </a:bodyPr>
          <a:lstStyle/>
          <a:p>
            <a:pPr algn="l"/>
            <a:r>
              <a:rPr lang="en-GB" sz="2400" b="0" i="0" u="none" strike="noStrike" dirty="0">
                <a:solidFill>
                  <a:srgbClr val="000000"/>
                </a:solidFill>
                <a:effectLst/>
              </a:rPr>
              <a:t>PMI(offer, not spam)= ?</a:t>
            </a:r>
          </a:p>
          <a:p>
            <a:pPr algn="l"/>
            <a:endParaRPr lang="en-GB" b="0" i="0" u="none" strike="noStrike" dirty="0">
              <a:solidFill>
                <a:srgbClr val="000000"/>
              </a:solidFill>
              <a:effectLst/>
            </a:endParaRPr>
          </a:p>
        </p:txBody>
      </p:sp>
      <p:sp>
        <p:nvSpPr>
          <p:cNvPr id="5" name="TextBox 4">
            <a:extLst>
              <a:ext uri="{FF2B5EF4-FFF2-40B4-BE49-F238E27FC236}">
                <a16:creationId xmlns:a16="http://schemas.microsoft.com/office/drawing/2014/main" id="{685C3D1C-DB11-9B10-967A-C2639FBBBFA6}"/>
              </a:ext>
            </a:extLst>
          </p:cNvPr>
          <p:cNvSpPr txBox="1"/>
          <p:nvPr/>
        </p:nvSpPr>
        <p:spPr>
          <a:xfrm>
            <a:off x="548986" y="4540145"/>
            <a:ext cx="4541308" cy="1477328"/>
          </a:xfrm>
          <a:prstGeom prst="rect">
            <a:avLst/>
          </a:prstGeom>
          <a:noFill/>
        </p:spPr>
        <p:txBody>
          <a:bodyPr wrap="none" rtlCol="0">
            <a:spAutoFit/>
          </a:bodyPr>
          <a:lstStyle/>
          <a:p>
            <a:pPr algn="l"/>
            <a:r>
              <a:rPr lang="en-GB" sz="2400" b="0" i="0" u="none" strike="noStrike" dirty="0">
                <a:solidFill>
                  <a:srgbClr val="000000"/>
                </a:solidFill>
                <a:effectLst/>
              </a:rPr>
              <a:t>- p(offer, not spam)= 10/500 = 0.02</a:t>
            </a:r>
          </a:p>
          <a:p>
            <a:r>
              <a:rPr lang="en-GB" sz="2400" b="0" i="0" u="none" strike="noStrike" dirty="0">
                <a:solidFill>
                  <a:srgbClr val="000000"/>
                </a:solidFill>
                <a:effectLst/>
              </a:rPr>
              <a:t>- p(offer</a:t>
            </a:r>
            <a:r>
              <a:rPr lang="en-GB" sz="2400" dirty="0">
                <a:solidFill>
                  <a:srgbClr val="000000"/>
                </a:solidFill>
              </a:rPr>
              <a:t>)= 130/500 = 0.26</a:t>
            </a:r>
            <a:endParaRPr lang="en-GB" sz="2400" b="0" i="0" u="none" strike="noStrike" dirty="0">
              <a:solidFill>
                <a:srgbClr val="000000"/>
              </a:solidFill>
              <a:effectLst/>
            </a:endParaRPr>
          </a:p>
          <a:p>
            <a:r>
              <a:rPr lang="en-GB" sz="2400" b="0" i="0" u="none" strike="noStrike" dirty="0">
                <a:solidFill>
                  <a:srgbClr val="000000"/>
                </a:solidFill>
                <a:effectLst/>
              </a:rPr>
              <a:t>- p(not spam</a:t>
            </a:r>
            <a:r>
              <a:rPr lang="en-GB" sz="2400" dirty="0">
                <a:solidFill>
                  <a:srgbClr val="000000"/>
                </a:solidFill>
              </a:rPr>
              <a:t>)= 200/500 = 0.4</a:t>
            </a:r>
            <a:endParaRPr lang="en-GB" b="0" i="0" u="none" strike="noStrike" dirty="0">
              <a:solidFill>
                <a:srgbClr val="000000"/>
              </a:solidFill>
              <a:effectLst/>
            </a:endParaRPr>
          </a:p>
          <a:p>
            <a:endParaRPr lang="en-NL" dirty="0"/>
          </a:p>
        </p:txBody>
      </p:sp>
      <p:pic>
        <p:nvPicPr>
          <p:cNvPr id="6" name="Picture 5">
            <a:extLst>
              <a:ext uri="{FF2B5EF4-FFF2-40B4-BE49-F238E27FC236}">
                <a16:creationId xmlns:a16="http://schemas.microsoft.com/office/drawing/2014/main" id="{004AF769-A0E4-E4C3-039F-DA6CAD320536}"/>
              </a:ext>
            </a:extLst>
          </p:cNvPr>
          <p:cNvPicPr>
            <a:picLocks noChangeAspect="1"/>
          </p:cNvPicPr>
          <p:nvPr/>
        </p:nvPicPr>
        <p:blipFill>
          <a:blip r:embed="rId4"/>
          <a:srcRect l="30613" t="35604" r="23025" b="47526"/>
          <a:stretch/>
        </p:blipFill>
        <p:spPr>
          <a:xfrm>
            <a:off x="4084580" y="3429000"/>
            <a:ext cx="4719257" cy="948033"/>
          </a:xfrm>
          <a:prstGeom prst="rect">
            <a:avLst/>
          </a:prstGeom>
        </p:spPr>
      </p:pic>
    </p:spTree>
    <p:extLst>
      <p:ext uri="{BB962C8B-B14F-4D97-AF65-F5344CB8AC3E}">
        <p14:creationId xmlns:p14="http://schemas.microsoft.com/office/powerpoint/2010/main" val="73039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B279A323-81BD-382A-EAC9-4140408E12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8CBFAA-5AB1-64EA-F97A-D645DE2D827C}"/>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Break</a:t>
            </a:r>
            <a:endParaRPr lang="en-GB" sz="1800" kern="0" dirty="0">
              <a:solidFill>
                <a:srgbClr val="FFFFFF"/>
              </a:solidFill>
            </a:endParaRPr>
          </a:p>
        </p:txBody>
      </p:sp>
    </p:spTree>
    <p:extLst>
      <p:ext uri="{BB962C8B-B14F-4D97-AF65-F5344CB8AC3E}">
        <p14:creationId xmlns:p14="http://schemas.microsoft.com/office/powerpoint/2010/main" val="2445718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336592BC-A31D-243C-E292-87FC190DC7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4E844C-DA3C-06FF-4B8F-A633552E1F98}"/>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Wrapper Methods</a:t>
            </a:r>
            <a:endParaRPr lang="en-GB" sz="1800" kern="0" dirty="0">
              <a:solidFill>
                <a:srgbClr val="FFFFFF"/>
              </a:solidFill>
            </a:endParaRPr>
          </a:p>
        </p:txBody>
      </p:sp>
    </p:spTree>
    <p:extLst>
      <p:ext uri="{BB962C8B-B14F-4D97-AF65-F5344CB8AC3E}">
        <p14:creationId xmlns:p14="http://schemas.microsoft.com/office/powerpoint/2010/main" val="3845245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8F925-C392-0F72-B6E7-883E3B8BCA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85F7D6-2860-8B25-B0D5-653019BB2FD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Wrapper method</a:t>
            </a:r>
            <a:endParaRPr lang="en-GB" sz="1800" kern="0" dirty="0"/>
          </a:p>
        </p:txBody>
      </p:sp>
      <p:sp>
        <p:nvSpPr>
          <p:cNvPr id="3" name="Content Placeholder 2">
            <a:extLst>
              <a:ext uri="{FF2B5EF4-FFF2-40B4-BE49-F238E27FC236}">
                <a16:creationId xmlns:a16="http://schemas.microsoft.com/office/drawing/2014/main" id="{A1B4F454-09F2-CC43-FF7E-3E7BEE039FCB}"/>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Find the best subset of features for a particular classification method</a:t>
            </a:r>
          </a:p>
        </p:txBody>
      </p:sp>
      <p:sp>
        <p:nvSpPr>
          <p:cNvPr id="4" name="Slide Number Placeholder 3">
            <a:extLst>
              <a:ext uri="{FF2B5EF4-FFF2-40B4-BE49-F238E27FC236}">
                <a16:creationId xmlns:a16="http://schemas.microsoft.com/office/drawing/2014/main" id="{15FCA39E-75C1-3514-A790-E0B1FB826221}"/>
              </a:ext>
            </a:extLst>
          </p:cNvPr>
          <p:cNvSpPr>
            <a:spLocks noGrp="1"/>
          </p:cNvSpPr>
          <p:nvPr>
            <p:ph type="sldNum" sz="quarter" idx="8"/>
          </p:nvPr>
        </p:nvSpPr>
        <p:spPr/>
        <p:txBody>
          <a:bodyPr/>
          <a:lstStyle/>
          <a:p>
            <a:pPr lvl="0"/>
            <a:fld id="{4F52093B-0720-486A-B874-975A27BF69CF}" type="slidenum">
              <a:rPr lang="en-NL" smtClean="0"/>
              <a:t>33</a:t>
            </a:fld>
            <a:endParaRPr lang="en-NL"/>
          </a:p>
        </p:txBody>
      </p:sp>
      <p:pic>
        <p:nvPicPr>
          <p:cNvPr id="5" name="Picture 4">
            <a:extLst>
              <a:ext uri="{FF2B5EF4-FFF2-40B4-BE49-F238E27FC236}">
                <a16:creationId xmlns:a16="http://schemas.microsoft.com/office/drawing/2014/main" id="{BB035F8B-614D-1025-FC1F-54FDD2D7905F}"/>
              </a:ext>
            </a:extLst>
          </p:cNvPr>
          <p:cNvPicPr>
            <a:picLocks noChangeAspect="1"/>
          </p:cNvPicPr>
          <p:nvPr/>
        </p:nvPicPr>
        <p:blipFill>
          <a:blip r:embed="rId3"/>
          <a:stretch>
            <a:fillRect/>
          </a:stretch>
        </p:blipFill>
        <p:spPr>
          <a:xfrm>
            <a:off x="2114107" y="2565900"/>
            <a:ext cx="7772400" cy="3655512"/>
          </a:xfrm>
          <a:prstGeom prst="rect">
            <a:avLst/>
          </a:prstGeom>
        </p:spPr>
      </p:pic>
    </p:spTree>
    <p:extLst>
      <p:ext uri="{BB962C8B-B14F-4D97-AF65-F5344CB8AC3E}">
        <p14:creationId xmlns:p14="http://schemas.microsoft.com/office/powerpoint/2010/main" val="3012286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C74C8-AA6A-5BC8-4A71-8887586CAF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42A3CD-7A51-DFA0-7DEE-871935D4C76C}"/>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Wrapper method</a:t>
            </a:r>
            <a:endParaRPr lang="en-GB" sz="1800" kern="0" dirty="0"/>
          </a:p>
        </p:txBody>
      </p:sp>
      <p:sp>
        <p:nvSpPr>
          <p:cNvPr id="3" name="Content Placeholder 2">
            <a:extLst>
              <a:ext uri="{FF2B5EF4-FFF2-40B4-BE49-F238E27FC236}">
                <a16:creationId xmlns:a16="http://schemas.microsoft.com/office/drawing/2014/main" id="{4A790149-6353-5FCF-D0F3-92FFB493DDC1}"/>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Optimizes feature set for a specific learning algorithm</a:t>
            </a:r>
          </a:p>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The feature subset selection algorithm is a “wrapper” around the learning algorithm</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Pick a feature subset and pass it in to a learning algorithm</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Create training/test set based on the feature subset</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Train the learning algorithm with the training set</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Find accuracy (objective) with validation set</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Repeat for all feature subsets and pick the feature subset which led to the highest predictive accuracy (or other objective)</a:t>
            </a:r>
          </a:p>
        </p:txBody>
      </p:sp>
      <p:sp>
        <p:nvSpPr>
          <p:cNvPr id="4" name="Slide Number Placeholder 3">
            <a:extLst>
              <a:ext uri="{FF2B5EF4-FFF2-40B4-BE49-F238E27FC236}">
                <a16:creationId xmlns:a16="http://schemas.microsoft.com/office/drawing/2014/main" id="{4926B2AD-129E-754A-B780-4BBAAD345F67}"/>
              </a:ext>
            </a:extLst>
          </p:cNvPr>
          <p:cNvSpPr>
            <a:spLocks noGrp="1"/>
          </p:cNvSpPr>
          <p:nvPr>
            <p:ph type="sldNum" sz="quarter" idx="8"/>
          </p:nvPr>
        </p:nvSpPr>
        <p:spPr/>
        <p:txBody>
          <a:bodyPr/>
          <a:lstStyle/>
          <a:p>
            <a:pPr lvl="0"/>
            <a:fld id="{4F52093B-0720-486A-B874-975A27BF69CF}" type="slidenum">
              <a:rPr lang="en-NL" smtClean="0"/>
              <a:t>34</a:t>
            </a:fld>
            <a:endParaRPr lang="en-NL"/>
          </a:p>
        </p:txBody>
      </p:sp>
    </p:spTree>
    <p:extLst>
      <p:ext uri="{BB962C8B-B14F-4D97-AF65-F5344CB8AC3E}">
        <p14:creationId xmlns:p14="http://schemas.microsoft.com/office/powerpoint/2010/main" val="3065824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61EF8-6581-B3D2-9DBF-9A9116593B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D74BC9-D8EF-4B8C-6FEA-6B5249B50EA5}"/>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Wrapper method</a:t>
            </a:r>
            <a:endParaRPr lang="en-GB" sz="1800" kern="0" dirty="0"/>
          </a:p>
        </p:txBody>
      </p:sp>
      <p:sp>
        <p:nvSpPr>
          <p:cNvPr id="3" name="Content Placeholder 2">
            <a:extLst>
              <a:ext uri="{FF2B5EF4-FFF2-40B4-BE49-F238E27FC236}">
                <a16:creationId xmlns:a16="http://schemas.microsoft.com/office/drawing/2014/main" id="{B06FAE4E-50A4-198B-723B-A7D940E48E2D}"/>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Basic approach is simple</a:t>
            </a:r>
          </a:p>
          <a:p>
            <a:pPr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Variations are based on how to select the feature subsets, since there are an exponential number of subsets</a:t>
            </a:r>
          </a:p>
          <a:p>
            <a:pPr algn="l" fontAlgn="base">
              <a:lnSpc>
                <a:spcPct val="100000"/>
              </a:lnSpc>
              <a:buFont typeface="Arial" panose="020B0604020202020204" pitchFamily="34" charset="0"/>
              <a:buChar char="•"/>
            </a:pPr>
            <a:endParaRPr lang="en-GB" b="0" i="0" u="none" strike="noStrike" dirty="0">
              <a:solidFill>
                <a:schemeClr val="tx1"/>
              </a:solidFill>
              <a:effectLst/>
              <a:latin typeface="Fira Sans" panose="020B0503050000020004" pitchFamily="34" charset="0"/>
            </a:endParaRPr>
          </a:p>
          <a:p>
            <a:pPr algn="l" fontAlgn="base">
              <a:lnSpc>
                <a:spcPct val="100000"/>
              </a:lnSpc>
              <a:buFont typeface="Arial" panose="020B0604020202020204" pitchFamily="34" charset="0"/>
              <a:buChar char="•"/>
            </a:pPr>
            <a:endParaRPr lang="en-GB" b="0"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A976ADA8-F8B6-9802-A628-945723448021}"/>
              </a:ext>
            </a:extLst>
          </p:cNvPr>
          <p:cNvSpPr>
            <a:spLocks noGrp="1"/>
          </p:cNvSpPr>
          <p:nvPr>
            <p:ph type="sldNum" sz="quarter" idx="8"/>
          </p:nvPr>
        </p:nvSpPr>
        <p:spPr/>
        <p:txBody>
          <a:bodyPr/>
          <a:lstStyle/>
          <a:p>
            <a:pPr lvl="0"/>
            <a:fld id="{4F52093B-0720-486A-B874-975A27BF69CF}" type="slidenum">
              <a:rPr lang="en-NL" smtClean="0"/>
              <a:t>35</a:t>
            </a:fld>
            <a:endParaRPr lang="en-NL"/>
          </a:p>
        </p:txBody>
      </p:sp>
    </p:spTree>
    <p:extLst>
      <p:ext uri="{BB962C8B-B14F-4D97-AF65-F5344CB8AC3E}">
        <p14:creationId xmlns:p14="http://schemas.microsoft.com/office/powerpoint/2010/main" val="1806464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078F4-11E5-A77C-360C-B806013A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700AC3-2042-4965-F08F-447D31092E6F}"/>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Wrapper method</a:t>
            </a:r>
            <a:endParaRPr lang="en-GB" sz="1800" kern="0" dirty="0"/>
          </a:p>
        </p:txBody>
      </p:sp>
      <p:sp>
        <p:nvSpPr>
          <p:cNvPr id="3" name="Content Placeholder 2">
            <a:extLst>
              <a:ext uri="{FF2B5EF4-FFF2-40B4-BE49-F238E27FC236}">
                <a16:creationId xmlns:a16="http://schemas.microsoft.com/office/drawing/2014/main" id="{7D510014-7A7C-2E27-CA9C-0B39E2B988C7}"/>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Wrapper methods evaluate feature subsets using a specific learning algorithm, which often results in optimal performance for that particular model</a:t>
            </a:r>
          </a:p>
          <a:p>
            <a:pPr marL="285750" indent="-285750"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Consider all possible dependencies among the features</a:t>
            </a:r>
          </a:p>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Flexible: Can be used with any model and is adaptable to the problem at hand</a:t>
            </a:r>
          </a:p>
          <a:p>
            <a:pPr algn="l" fontAlgn="base">
              <a:lnSpc>
                <a:spcPct val="100000"/>
              </a:lnSpc>
              <a:buFont typeface="Arial" panose="020B0604020202020204" pitchFamily="34" charset="0"/>
              <a:buChar char="•"/>
            </a:pPr>
            <a:endParaRPr lang="en-GB" b="0" i="0" u="none" strike="noStrike" dirty="0">
              <a:solidFill>
                <a:schemeClr val="tx1"/>
              </a:solidFill>
              <a:effectLst/>
              <a:latin typeface="Fira Sans" panose="020B0503050000020004" pitchFamily="34" charset="0"/>
            </a:endParaRPr>
          </a:p>
          <a:p>
            <a:pPr algn="l" fontAlgn="base">
              <a:lnSpc>
                <a:spcPct val="100000"/>
              </a:lnSpc>
              <a:buFont typeface="Arial" panose="020B0604020202020204" pitchFamily="34" charset="0"/>
              <a:buChar char="•"/>
            </a:pPr>
            <a:endParaRPr lang="en-GB" b="0"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D3B2678F-0185-EA82-60BF-D42D09E07C86}"/>
              </a:ext>
            </a:extLst>
          </p:cNvPr>
          <p:cNvSpPr>
            <a:spLocks noGrp="1"/>
          </p:cNvSpPr>
          <p:nvPr>
            <p:ph type="sldNum" sz="quarter" idx="8"/>
          </p:nvPr>
        </p:nvSpPr>
        <p:spPr/>
        <p:txBody>
          <a:bodyPr/>
          <a:lstStyle/>
          <a:p>
            <a:pPr lvl="0"/>
            <a:fld id="{4F52093B-0720-486A-B874-975A27BF69CF}" type="slidenum">
              <a:rPr lang="en-NL" smtClean="0"/>
              <a:t>36</a:t>
            </a:fld>
            <a:endParaRPr lang="en-NL"/>
          </a:p>
        </p:txBody>
      </p:sp>
    </p:spTree>
    <p:extLst>
      <p:ext uri="{BB962C8B-B14F-4D97-AF65-F5344CB8AC3E}">
        <p14:creationId xmlns:p14="http://schemas.microsoft.com/office/powerpoint/2010/main" val="2851715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6122D-BB56-78C8-9295-CE81B6DBF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88885D-5463-6EFA-B069-9354F7A629D0}"/>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Wrapper method</a:t>
            </a:r>
            <a:endParaRPr lang="en-GB" sz="1800" kern="0" dirty="0"/>
          </a:p>
        </p:txBody>
      </p:sp>
      <p:sp>
        <p:nvSpPr>
          <p:cNvPr id="3" name="Content Placeholder 2">
            <a:extLst>
              <a:ext uri="{FF2B5EF4-FFF2-40B4-BE49-F238E27FC236}">
                <a16:creationId xmlns:a16="http://schemas.microsoft.com/office/drawing/2014/main" id="{457B5A00-405A-FE98-930F-9B529B06B69B}"/>
              </a:ext>
            </a:extLst>
          </p:cNvPr>
          <p:cNvSpPr txBox="1">
            <a:spLocks noGrp="1"/>
          </p:cNvSpPr>
          <p:nvPr>
            <p:ph idx="1"/>
          </p:nvPr>
        </p:nvSpPr>
        <p:spPr>
          <a:xfrm>
            <a:off x="838202" y="1825627"/>
            <a:ext cx="10648947" cy="4667243"/>
          </a:xfrm>
        </p:spPr>
        <p:txBody>
          <a:bodyPr>
            <a:normAutofit/>
          </a:bodyPr>
          <a:lstStyle/>
          <a:p>
            <a:pPr marL="285750" indent="-285750"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Impractical for text classification</a:t>
            </a:r>
          </a:p>
          <a:p>
            <a:pPr lvl="1"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Cannot deal with large feature set</a:t>
            </a:r>
          </a:p>
          <a:p>
            <a:pPr lvl="1"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A NP-complete problem</a:t>
            </a:r>
          </a:p>
          <a:p>
            <a:pPr lvl="1"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Given a dataset with N features, the number of possible feature subsets is 2</a:t>
            </a:r>
            <a:r>
              <a:rPr lang="en-GB" baseline="30000" dirty="0">
                <a:solidFill>
                  <a:schemeClr val="tx1"/>
                </a:solidFill>
                <a:latin typeface="Fira Sans" panose="020B0503050000020004" pitchFamily="34" charset="0"/>
              </a:rPr>
              <a:t>N</a:t>
            </a:r>
            <a:r>
              <a:rPr lang="en-GB" b="0" i="0" u="none" strike="noStrike" dirty="0">
                <a:solidFill>
                  <a:schemeClr val="tx1"/>
                </a:solidFill>
                <a:effectLst/>
                <a:latin typeface="Fira Sans" panose="020B0503050000020004" pitchFamily="34" charset="0"/>
              </a:rPr>
              <a:t>.</a:t>
            </a:r>
          </a:p>
          <a:p>
            <a:pPr lvl="1"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For large n, exhaustively evaluating all subsets becomes computationally infeasible.</a:t>
            </a:r>
          </a:p>
        </p:txBody>
      </p:sp>
      <p:sp>
        <p:nvSpPr>
          <p:cNvPr id="4" name="Slide Number Placeholder 3">
            <a:extLst>
              <a:ext uri="{FF2B5EF4-FFF2-40B4-BE49-F238E27FC236}">
                <a16:creationId xmlns:a16="http://schemas.microsoft.com/office/drawing/2014/main" id="{DC1992E7-24FA-72CC-28BB-5C96C22ACCB4}"/>
              </a:ext>
            </a:extLst>
          </p:cNvPr>
          <p:cNvSpPr>
            <a:spLocks noGrp="1"/>
          </p:cNvSpPr>
          <p:nvPr>
            <p:ph type="sldNum" sz="quarter" idx="8"/>
          </p:nvPr>
        </p:nvSpPr>
        <p:spPr/>
        <p:txBody>
          <a:bodyPr/>
          <a:lstStyle/>
          <a:p>
            <a:pPr lvl="0"/>
            <a:fld id="{4F52093B-0720-486A-B874-975A27BF69CF}" type="slidenum">
              <a:rPr lang="en-NL" smtClean="0"/>
              <a:t>37</a:t>
            </a:fld>
            <a:endParaRPr lang="en-NL"/>
          </a:p>
        </p:txBody>
      </p:sp>
    </p:spTree>
    <p:extLst>
      <p:ext uri="{BB962C8B-B14F-4D97-AF65-F5344CB8AC3E}">
        <p14:creationId xmlns:p14="http://schemas.microsoft.com/office/powerpoint/2010/main" val="1521816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3AA2C-92B9-90D1-53C5-4658C38F17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3C0898-D43B-02A8-CE08-33B71B810F17}"/>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Wrapper method</a:t>
            </a:r>
            <a:endParaRPr lang="en-GB" sz="1800" kern="0" dirty="0"/>
          </a:p>
        </p:txBody>
      </p:sp>
      <p:sp>
        <p:nvSpPr>
          <p:cNvPr id="4" name="Slide Number Placeholder 3">
            <a:extLst>
              <a:ext uri="{FF2B5EF4-FFF2-40B4-BE49-F238E27FC236}">
                <a16:creationId xmlns:a16="http://schemas.microsoft.com/office/drawing/2014/main" id="{F7310522-FF99-D113-E90C-C226C89A1549}"/>
              </a:ext>
            </a:extLst>
          </p:cNvPr>
          <p:cNvSpPr>
            <a:spLocks noGrp="1"/>
          </p:cNvSpPr>
          <p:nvPr>
            <p:ph type="sldNum" sz="quarter" idx="8"/>
          </p:nvPr>
        </p:nvSpPr>
        <p:spPr/>
        <p:txBody>
          <a:bodyPr/>
          <a:lstStyle/>
          <a:p>
            <a:pPr lvl="0"/>
            <a:fld id="{4F52093B-0720-486A-B874-975A27BF69CF}" type="slidenum">
              <a:rPr lang="en-NL" smtClean="0"/>
              <a:t>38</a:t>
            </a:fld>
            <a:endParaRPr lang="en-NL"/>
          </a:p>
        </p:txBody>
      </p:sp>
      <p:pic>
        <p:nvPicPr>
          <p:cNvPr id="7" name="Picture 6">
            <a:extLst>
              <a:ext uri="{FF2B5EF4-FFF2-40B4-BE49-F238E27FC236}">
                <a16:creationId xmlns:a16="http://schemas.microsoft.com/office/drawing/2014/main" id="{767C364A-9F7B-A790-BDF7-622E322BBD27}"/>
              </a:ext>
            </a:extLst>
          </p:cNvPr>
          <p:cNvPicPr>
            <a:picLocks noChangeAspect="1"/>
          </p:cNvPicPr>
          <p:nvPr/>
        </p:nvPicPr>
        <p:blipFill>
          <a:blip r:embed="rId2"/>
          <a:stretch>
            <a:fillRect/>
          </a:stretch>
        </p:blipFill>
        <p:spPr>
          <a:xfrm>
            <a:off x="2067266" y="1600954"/>
            <a:ext cx="7772400" cy="4845132"/>
          </a:xfrm>
          <a:prstGeom prst="rect">
            <a:avLst/>
          </a:prstGeom>
        </p:spPr>
      </p:pic>
      <p:sp>
        <p:nvSpPr>
          <p:cNvPr id="3" name="Rounded Rectangle 2">
            <a:extLst>
              <a:ext uri="{FF2B5EF4-FFF2-40B4-BE49-F238E27FC236}">
                <a16:creationId xmlns:a16="http://schemas.microsoft.com/office/drawing/2014/main" id="{78E4F4A6-A983-A8BC-9591-78CD61F5531F}"/>
              </a:ext>
            </a:extLst>
          </p:cNvPr>
          <p:cNvSpPr/>
          <p:nvPr/>
        </p:nvSpPr>
        <p:spPr>
          <a:xfrm>
            <a:off x="130858" y="4498976"/>
            <a:ext cx="3300412" cy="1057275"/>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0" i="0" u="none" strike="noStrike" dirty="0">
                <a:solidFill>
                  <a:schemeClr val="bg1"/>
                </a:solidFill>
                <a:effectLst/>
                <a:latin typeface="Google Sans"/>
              </a:rPr>
              <a:t> 2</a:t>
            </a:r>
            <a:r>
              <a:rPr lang="en-GB" b="0" i="0" u="none" strike="noStrike" baseline="30000" dirty="0">
                <a:solidFill>
                  <a:schemeClr val="bg1"/>
                </a:solidFill>
                <a:effectLst/>
                <a:latin typeface="Google Sans"/>
              </a:rPr>
              <a:t>10</a:t>
            </a:r>
            <a:r>
              <a:rPr lang="en-GB" b="0" i="0" u="none" strike="noStrike" dirty="0">
                <a:solidFill>
                  <a:schemeClr val="bg1"/>
                </a:solidFill>
                <a:effectLst/>
                <a:latin typeface="Google Sans"/>
              </a:rPr>
              <a:t> is 1024</a:t>
            </a:r>
          </a:p>
          <a:p>
            <a:pPr algn="ctr"/>
            <a:r>
              <a:rPr lang="en-GB" b="0" i="0" u="none" strike="noStrike" dirty="0">
                <a:solidFill>
                  <a:schemeClr val="bg1"/>
                </a:solidFill>
                <a:effectLst/>
                <a:latin typeface="Google Sans"/>
              </a:rPr>
              <a:t>2</a:t>
            </a:r>
            <a:r>
              <a:rPr lang="en-GB" baseline="30000" dirty="0">
                <a:solidFill>
                  <a:schemeClr val="bg1"/>
                </a:solidFill>
                <a:latin typeface="Google Sans"/>
              </a:rPr>
              <a:t>2</a:t>
            </a:r>
            <a:r>
              <a:rPr lang="en-GB" b="0" i="0" u="none" strike="noStrike" baseline="30000" dirty="0">
                <a:solidFill>
                  <a:schemeClr val="bg1"/>
                </a:solidFill>
                <a:effectLst/>
                <a:latin typeface="Google Sans"/>
              </a:rPr>
              <a:t>0 </a:t>
            </a:r>
            <a:r>
              <a:rPr lang="en-NL" b="0" i="0" u="none" strike="noStrike" baseline="30000" dirty="0">
                <a:solidFill>
                  <a:schemeClr val="bg1"/>
                </a:solidFill>
                <a:effectLst/>
                <a:latin typeface="Google Sans"/>
              </a:rPr>
              <a:t> </a:t>
            </a:r>
            <a:r>
              <a:rPr lang="en-NL" dirty="0">
                <a:solidFill>
                  <a:schemeClr val="bg1"/>
                </a:solidFill>
              </a:rPr>
              <a:t>is 1.048.576</a:t>
            </a:r>
          </a:p>
        </p:txBody>
      </p:sp>
      <p:pic>
        <p:nvPicPr>
          <p:cNvPr id="5" name="Picture 4">
            <a:extLst>
              <a:ext uri="{FF2B5EF4-FFF2-40B4-BE49-F238E27FC236}">
                <a16:creationId xmlns:a16="http://schemas.microsoft.com/office/drawing/2014/main" id="{9551E3D0-D3F9-8DE7-E5C5-95739B218860}"/>
              </a:ext>
            </a:extLst>
          </p:cNvPr>
          <p:cNvPicPr>
            <a:picLocks noChangeAspect="1"/>
          </p:cNvPicPr>
          <p:nvPr/>
        </p:nvPicPr>
        <p:blipFill>
          <a:blip r:embed="rId3"/>
          <a:stretch>
            <a:fillRect/>
          </a:stretch>
        </p:blipFill>
        <p:spPr>
          <a:xfrm>
            <a:off x="9196391" y="1099862"/>
            <a:ext cx="2579683" cy="4658276"/>
          </a:xfrm>
          <a:prstGeom prst="rect">
            <a:avLst/>
          </a:prstGeom>
        </p:spPr>
      </p:pic>
    </p:spTree>
    <p:extLst>
      <p:ext uri="{BB962C8B-B14F-4D97-AF65-F5344CB8AC3E}">
        <p14:creationId xmlns:p14="http://schemas.microsoft.com/office/powerpoint/2010/main" val="293992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A6C2A-F3A2-8728-B4E4-7ABC6EF0BD06}"/>
              </a:ext>
            </a:extLst>
          </p:cNvPr>
          <p:cNvSpPr>
            <a:spLocks noGrp="1"/>
          </p:cNvSpPr>
          <p:nvPr>
            <p:ph type="title"/>
          </p:nvPr>
        </p:nvSpPr>
        <p:spPr/>
        <p:txBody>
          <a:bodyPr/>
          <a:lstStyle/>
          <a:p>
            <a:r>
              <a:rPr lang="en-GB" sz="4400" b="1" kern="0" dirty="0">
                <a:solidFill>
                  <a:srgbClr val="006388"/>
                </a:solidFill>
                <a:latin typeface="Fira Sans" pitchFamily="34"/>
                <a:ea typeface="Fira Code" pitchFamily="49"/>
              </a:rPr>
              <a:t>Wrapper method</a:t>
            </a:r>
            <a:endParaRPr lang="en-NL" dirty="0"/>
          </a:p>
        </p:txBody>
      </p:sp>
      <p:sp>
        <p:nvSpPr>
          <p:cNvPr id="3" name="Content Placeholder 2">
            <a:extLst>
              <a:ext uri="{FF2B5EF4-FFF2-40B4-BE49-F238E27FC236}">
                <a16:creationId xmlns:a16="http://schemas.microsoft.com/office/drawing/2014/main" id="{4B2CF3CD-F37B-F90B-1471-AC70C991196D}"/>
              </a:ext>
            </a:extLst>
          </p:cNvPr>
          <p:cNvSpPr>
            <a:spLocks noGrp="1"/>
          </p:cNvSpPr>
          <p:nvPr>
            <p:ph idx="1"/>
          </p:nvPr>
        </p:nvSpPr>
        <p:spPr/>
        <p:txBody>
          <a:bodyPr>
            <a:normAutofit/>
          </a:bodyPr>
          <a:lstStyle/>
          <a:p>
            <a:pPr algn="l"/>
            <a:r>
              <a:rPr lang="en-GB" b="0" i="0" u="none" strike="noStrike" dirty="0">
                <a:solidFill>
                  <a:srgbClr val="000000"/>
                </a:solidFill>
                <a:effectLst/>
              </a:rPr>
              <a:t>Evaluating all possible subsets can be computationally expensive, especially with a large feature set, as each evaluation requires training a model.</a:t>
            </a:r>
          </a:p>
          <a:p>
            <a:pPr algn="l"/>
            <a:r>
              <a:rPr lang="en-GB" b="0" i="0" u="none" strike="noStrike" dirty="0">
                <a:solidFill>
                  <a:srgbClr val="000000"/>
                </a:solidFill>
                <a:effectLst/>
              </a:rPr>
              <a:t>Risk of overfitting: Tuning the model too closely to the training data can lead to overfitting, as the method seeks feature sets that maximize training performance rather than generalization.</a:t>
            </a:r>
          </a:p>
          <a:p>
            <a:pPr algn="l"/>
            <a:r>
              <a:rPr lang="en-GB" b="0" i="0" u="none" strike="noStrike" dirty="0">
                <a:solidFill>
                  <a:srgbClr val="000000"/>
                </a:solidFill>
                <a:effectLst/>
              </a:rPr>
              <a:t>Changing the selection of the algorithm require re-evaluation of the feature selection process.</a:t>
            </a:r>
          </a:p>
          <a:p>
            <a:pPr algn="l"/>
            <a:endParaRPr lang="en-GB" b="0" i="0" u="none" strike="noStrike" dirty="0">
              <a:solidFill>
                <a:srgbClr val="000000"/>
              </a:solidFill>
              <a:effectLst/>
            </a:endParaRPr>
          </a:p>
          <a:p>
            <a:endParaRPr lang="en-NL" dirty="0"/>
          </a:p>
        </p:txBody>
      </p:sp>
    </p:spTree>
    <p:extLst>
      <p:ext uri="{BB962C8B-B14F-4D97-AF65-F5344CB8AC3E}">
        <p14:creationId xmlns:p14="http://schemas.microsoft.com/office/powerpoint/2010/main" val="4266736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FA8C857E-341B-0466-4868-5D9E56D170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7EB34E-89FA-9581-CEE5-DC4316164097}"/>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Feature Selection</a:t>
            </a:r>
            <a:endParaRPr lang="en-GB" sz="1800" kern="0" dirty="0">
              <a:solidFill>
                <a:srgbClr val="FFFFFF"/>
              </a:solidFill>
            </a:endParaRPr>
          </a:p>
        </p:txBody>
      </p:sp>
    </p:spTree>
    <p:extLst>
      <p:ext uri="{BB962C8B-B14F-4D97-AF65-F5344CB8AC3E}">
        <p14:creationId xmlns:p14="http://schemas.microsoft.com/office/powerpoint/2010/main" val="3518712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DE05B-E8D6-8096-DC07-FB6BDCD8A3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DD0CC-AF8D-EAE1-BC6E-A6D3B4567BE1}"/>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Search strategies</a:t>
            </a:r>
            <a:endParaRPr lang="en-GB" sz="1800" kern="0" dirty="0"/>
          </a:p>
        </p:txBody>
      </p:sp>
      <p:sp>
        <p:nvSpPr>
          <p:cNvPr id="3" name="Content Placeholder 2">
            <a:extLst>
              <a:ext uri="{FF2B5EF4-FFF2-40B4-BE49-F238E27FC236}">
                <a16:creationId xmlns:a16="http://schemas.microsoft.com/office/drawing/2014/main" id="{8CED3CB2-99E1-DCCB-0E5E-F070198A6FE2}"/>
              </a:ext>
            </a:extLst>
          </p:cNvPr>
          <p:cNvSpPr txBox="1">
            <a:spLocks noGrp="1"/>
          </p:cNvSpPr>
          <p:nvPr>
            <p:ph idx="1"/>
          </p:nvPr>
        </p:nvSpPr>
        <p:spPr>
          <a:xfrm>
            <a:off x="838203" y="1825627"/>
            <a:ext cx="10515600" cy="4667243"/>
          </a:xfrm>
        </p:spPr>
        <p:txBody>
          <a:bodyPr>
            <a:normAutofit/>
          </a:bodyPr>
          <a:lstStyle/>
          <a:p>
            <a:pPr lvl="0"/>
            <a:r>
              <a:rPr lang="en-GB" sz="3200" dirty="0">
                <a:solidFill>
                  <a:srgbClr val="404040"/>
                </a:solidFill>
                <a:latin typeface="Fira Sans" pitchFamily="34"/>
              </a:rPr>
              <a:t>Exhaustive search</a:t>
            </a:r>
          </a:p>
          <a:p>
            <a:pPr lvl="0"/>
            <a:r>
              <a:rPr lang="en-GB" sz="3200" dirty="0">
                <a:solidFill>
                  <a:srgbClr val="404040"/>
                </a:solidFill>
                <a:latin typeface="Fira Sans" pitchFamily="34"/>
              </a:rPr>
              <a:t>Greedy search: forward selection or backward elimination</a:t>
            </a:r>
          </a:p>
          <a:p>
            <a:pPr lvl="0"/>
            <a:r>
              <a:rPr lang="en-GB" sz="3200" dirty="0">
                <a:solidFill>
                  <a:srgbClr val="404040"/>
                </a:solidFill>
                <a:latin typeface="Fira Sans" pitchFamily="34"/>
              </a:rPr>
              <a:t>Simulated annealing</a:t>
            </a:r>
          </a:p>
          <a:p>
            <a:pPr lvl="0"/>
            <a:r>
              <a:rPr lang="en-GB" sz="3200" dirty="0">
                <a:solidFill>
                  <a:srgbClr val="404040"/>
                </a:solidFill>
                <a:latin typeface="Fira Sans" pitchFamily="34"/>
              </a:rPr>
              <a:t>Genetic algorithms</a:t>
            </a:r>
          </a:p>
          <a:p>
            <a:pPr lvl="0"/>
            <a:endParaRPr lang="en-GB" sz="3200" dirty="0">
              <a:solidFill>
                <a:srgbClr val="404040"/>
              </a:solidFill>
              <a:latin typeface="Fira Sans" pitchFamily="34"/>
            </a:endParaRPr>
          </a:p>
          <a:p>
            <a:pPr lvl="0"/>
            <a:r>
              <a:rPr lang="en-GB" sz="3200" i="1" dirty="0">
                <a:solidFill>
                  <a:srgbClr val="404040"/>
                </a:solidFill>
                <a:latin typeface="Fira Sans" pitchFamily="34"/>
              </a:rPr>
              <a:t>These will not be discussed in this course.</a:t>
            </a:r>
          </a:p>
        </p:txBody>
      </p:sp>
      <p:sp>
        <p:nvSpPr>
          <p:cNvPr id="4" name="Slide Number Placeholder 3">
            <a:extLst>
              <a:ext uri="{FF2B5EF4-FFF2-40B4-BE49-F238E27FC236}">
                <a16:creationId xmlns:a16="http://schemas.microsoft.com/office/drawing/2014/main" id="{92BC7166-0468-5DAA-3657-ED0C90EAAD60}"/>
              </a:ext>
            </a:extLst>
          </p:cNvPr>
          <p:cNvSpPr>
            <a:spLocks noGrp="1"/>
          </p:cNvSpPr>
          <p:nvPr>
            <p:ph type="sldNum" sz="quarter" idx="8"/>
          </p:nvPr>
        </p:nvSpPr>
        <p:spPr/>
        <p:txBody>
          <a:bodyPr/>
          <a:lstStyle/>
          <a:p>
            <a:pPr lvl="0"/>
            <a:fld id="{4F52093B-0720-486A-B874-975A27BF69CF}" type="slidenum">
              <a:rPr lang="en-NL" smtClean="0"/>
              <a:t>40</a:t>
            </a:fld>
            <a:endParaRPr lang="en-NL"/>
          </a:p>
        </p:txBody>
      </p:sp>
    </p:spTree>
    <p:extLst>
      <p:ext uri="{BB962C8B-B14F-4D97-AF65-F5344CB8AC3E}">
        <p14:creationId xmlns:p14="http://schemas.microsoft.com/office/powerpoint/2010/main" val="2735737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ADA965B8-EED2-FC0B-6581-008262986A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EAA838-597B-18EC-C7BB-C23D13200A94}"/>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Embedded Methods</a:t>
            </a:r>
            <a:endParaRPr lang="en-GB" sz="1800" kern="0" dirty="0">
              <a:solidFill>
                <a:srgbClr val="FFFFFF"/>
              </a:solidFill>
            </a:endParaRPr>
          </a:p>
        </p:txBody>
      </p:sp>
    </p:spTree>
    <p:extLst>
      <p:ext uri="{BB962C8B-B14F-4D97-AF65-F5344CB8AC3E}">
        <p14:creationId xmlns:p14="http://schemas.microsoft.com/office/powerpoint/2010/main" val="1957244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72867-FA31-F394-17A9-200A97D07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A772DA-ABB7-B23F-967E-6D39D235F92B}"/>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Embedded Methods</a:t>
            </a:r>
            <a:endParaRPr lang="en-GB" sz="1800" kern="0" dirty="0"/>
          </a:p>
        </p:txBody>
      </p:sp>
      <p:sp>
        <p:nvSpPr>
          <p:cNvPr id="3" name="Content Placeholder 2">
            <a:extLst>
              <a:ext uri="{FF2B5EF4-FFF2-40B4-BE49-F238E27FC236}">
                <a16:creationId xmlns:a16="http://schemas.microsoft.com/office/drawing/2014/main" id="{4748C342-0239-CA04-1DEB-1082BC2BD625}"/>
              </a:ext>
            </a:extLst>
          </p:cNvPr>
          <p:cNvSpPr txBox="1">
            <a:spLocks noGrp="1"/>
          </p:cNvSpPr>
          <p:nvPr>
            <p:ph idx="1"/>
          </p:nvPr>
        </p:nvSpPr>
        <p:spPr>
          <a:xfrm>
            <a:off x="838203" y="1825627"/>
            <a:ext cx="10515600" cy="4667243"/>
          </a:xfrm>
        </p:spPr>
        <p:txBody>
          <a:bodyPr>
            <a:normAutofit/>
          </a:bodyPr>
          <a:lstStyle/>
          <a:p>
            <a:pPr algn="l"/>
            <a:r>
              <a:rPr lang="en-GB" dirty="0"/>
              <a:t>T</a:t>
            </a:r>
            <a:r>
              <a:rPr lang="en-GB" b="0" i="0" u="none" strike="noStrike" dirty="0">
                <a:solidFill>
                  <a:srgbClr val="000000"/>
                </a:solidFill>
                <a:effectLst/>
              </a:rPr>
              <a:t>he process of selecting features is integrated with the model training process itself.</a:t>
            </a:r>
          </a:p>
          <a:p>
            <a:r>
              <a:rPr lang="en-GB" dirty="0"/>
              <a:t>E</a:t>
            </a:r>
            <a:r>
              <a:rPr lang="en-GB" b="0" i="0" u="none" strike="noStrike" dirty="0">
                <a:solidFill>
                  <a:srgbClr val="000000"/>
                </a:solidFill>
                <a:effectLst/>
              </a:rPr>
              <a:t>mbedded methods include feature selection as part of the model optimization process. </a:t>
            </a:r>
          </a:p>
          <a:p>
            <a:r>
              <a:rPr lang="en-GB" b="0" i="0" u="none" strike="noStrike" dirty="0">
                <a:solidFill>
                  <a:srgbClr val="000000"/>
                </a:solidFill>
                <a:effectLst/>
              </a:rPr>
              <a:t>The model focuses only on the most relevant features and often results in better performance with reduced computational cost compared to wrapper methods.</a:t>
            </a:r>
          </a:p>
          <a:p>
            <a:endParaRPr lang="en-GB" b="0" i="0" u="none" strike="noStrike" dirty="0">
              <a:solidFill>
                <a:srgbClr val="000000"/>
              </a:solidFill>
              <a:effectLst/>
            </a:endParaRPr>
          </a:p>
          <a:p>
            <a:pPr algn="l"/>
            <a:endParaRPr lang="en-GB"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4736FA0C-3D5B-8AE1-487A-1ECF8FF0E0B5}"/>
              </a:ext>
            </a:extLst>
          </p:cNvPr>
          <p:cNvSpPr>
            <a:spLocks noGrp="1"/>
          </p:cNvSpPr>
          <p:nvPr>
            <p:ph type="sldNum" sz="quarter" idx="8"/>
          </p:nvPr>
        </p:nvSpPr>
        <p:spPr/>
        <p:txBody>
          <a:bodyPr/>
          <a:lstStyle/>
          <a:p>
            <a:pPr lvl="0"/>
            <a:fld id="{4F52093B-0720-486A-B874-975A27BF69CF}" type="slidenum">
              <a:rPr lang="en-NL" smtClean="0"/>
              <a:t>42</a:t>
            </a:fld>
            <a:endParaRPr lang="en-NL"/>
          </a:p>
        </p:txBody>
      </p:sp>
    </p:spTree>
    <p:extLst>
      <p:ext uri="{BB962C8B-B14F-4D97-AF65-F5344CB8AC3E}">
        <p14:creationId xmlns:p14="http://schemas.microsoft.com/office/powerpoint/2010/main" val="1756819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F92FA-91A0-AB73-F183-CA45AB9155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B06F35-611E-1E1D-E1BA-E6F84BD6E5B1}"/>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Formalism</a:t>
            </a:r>
            <a:endParaRPr lang="en-GB" sz="1800" kern="0" dirty="0"/>
          </a:p>
        </p:txBody>
      </p:sp>
      <p:sp>
        <p:nvSpPr>
          <p:cNvPr id="3" name="Content Placeholder 2">
            <a:extLst>
              <a:ext uri="{FF2B5EF4-FFF2-40B4-BE49-F238E27FC236}">
                <a16:creationId xmlns:a16="http://schemas.microsoft.com/office/drawing/2014/main" id="{FAD17866-90B6-3D64-2E37-77F74F9027BF}"/>
              </a:ext>
            </a:extLst>
          </p:cNvPr>
          <p:cNvSpPr txBox="1">
            <a:spLocks noGrp="1"/>
          </p:cNvSpPr>
          <p:nvPr>
            <p:ph idx="1"/>
          </p:nvPr>
        </p:nvSpPr>
        <p:spPr>
          <a:xfrm>
            <a:off x="838203" y="1825627"/>
            <a:ext cx="10515600" cy="4667243"/>
          </a:xfrm>
        </p:spPr>
        <p:txBody>
          <a:bodyPr>
            <a:normAutofit fontScale="92500"/>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Many learning algorithms are cast into a minimization of some regularized functional:</a:t>
            </a:r>
          </a:p>
          <a:p>
            <a:pPr algn="l" fontAlgn="base">
              <a:lnSpc>
                <a:spcPct val="100000"/>
              </a:lnSpc>
              <a:buFont typeface="Arial" panose="020B0604020202020204" pitchFamily="34" charset="0"/>
              <a:buChar char="•"/>
            </a:pPr>
            <a:endParaRPr lang="en-GB" dirty="0">
              <a:solidFill>
                <a:schemeClr val="tx1"/>
              </a:solidFill>
              <a:latin typeface="Fira Sans" panose="020B0503050000020004" pitchFamily="34" charset="0"/>
            </a:endParaRPr>
          </a:p>
          <a:p>
            <a:pPr algn="l" fontAlgn="base">
              <a:lnSpc>
                <a:spcPct val="100000"/>
              </a:lnSpc>
              <a:buFont typeface="Arial" panose="020B0604020202020204" pitchFamily="34" charset="0"/>
              <a:buChar char="•"/>
            </a:pPr>
            <a:endParaRPr lang="en-GB" b="0" i="0" u="none" strike="noStrike" dirty="0">
              <a:solidFill>
                <a:schemeClr val="tx1"/>
              </a:solidFill>
              <a:effectLst/>
              <a:latin typeface="Fira Sans" panose="020B0503050000020004" pitchFamily="34" charset="0"/>
            </a:endParaRPr>
          </a:p>
          <a:p>
            <a:pPr algn="l" fontAlgn="base">
              <a:lnSpc>
                <a:spcPct val="100000"/>
              </a:lnSpc>
              <a:buFont typeface="Arial" panose="020B0604020202020204" pitchFamily="34" charset="0"/>
              <a:buChar char="•"/>
            </a:pPr>
            <a:endParaRPr lang="en-GB" dirty="0">
              <a:solidFill>
                <a:schemeClr val="tx1"/>
              </a:solidFill>
              <a:latin typeface="Fira Sans" panose="020B0503050000020004" pitchFamily="34" charset="0"/>
            </a:endParaRPr>
          </a:p>
          <a:p>
            <a:pPr algn="l" fontAlgn="base">
              <a:lnSpc>
                <a:spcPct val="100000"/>
              </a:lnSpc>
              <a:buFont typeface="Arial" panose="020B0604020202020204" pitchFamily="34" charset="0"/>
              <a:buChar char="•"/>
            </a:pPr>
            <a:endParaRPr lang="en-GB" b="0" i="0" u="none" strike="noStrike" dirty="0">
              <a:solidFill>
                <a:schemeClr val="tx1"/>
              </a:solidFill>
              <a:effectLst/>
              <a:latin typeface="Fira Sans" panose="020B0503050000020004" pitchFamily="34" charset="0"/>
            </a:endParaRPr>
          </a:p>
          <a:p>
            <a:pPr algn="l"/>
            <a:r>
              <a:rPr lang="en-GB" b="0" i="0" u="none" strike="noStrike" dirty="0">
                <a:solidFill>
                  <a:srgbClr val="000000"/>
                </a:solidFill>
                <a:effectLst/>
              </a:rPr>
              <a:t>The loss function measures how far off the model's predictions are from the actual values, aiming to minimize this difference.</a:t>
            </a:r>
          </a:p>
          <a:p>
            <a:pPr algn="l"/>
            <a:r>
              <a:rPr lang="en-GB" b="0" i="0" u="none" strike="noStrike" dirty="0">
                <a:solidFill>
                  <a:srgbClr val="000000"/>
                </a:solidFill>
                <a:effectLst/>
              </a:rPr>
              <a:t>The regularization term adds a penalty to prevent the model from becoming overly complex, promoting simplicity and better generalization.</a:t>
            </a:r>
          </a:p>
          <a:p>
            <a:pPr algn="l" fontAlgn="base">
              <a:lnSpc>
                <a:spcPct val="100000"/>
              </a:lnSpc>
              <a:buFont typeface="Arial" panose="020B0604020202020204" pitchFamily="34" charset="0"/>
              <a:buChar char="•"/>
            </a:pPr>
            <a:endParaRPr lang="en-GB" b="1"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57188819-37B7-05AB-8C95-29D505A58C27}"/>
              </a:ext>
            </a:extLst>
          </p:cNvPr>
          <p:cNvSpPr>
            <a:spLocks noGrp="1"/>
          </p:cNvSpPr>
          <p:nvPr>
            <p:ph type="sldNum" sz="quarter" idx="8"/>
          </p:nvPr>
        </p:nvSpPr>
        <p:spPr/>
        <p:txBody>
          <a:bodyPr/>
          <a:lstStyle/>
          <a:p>
            <a:pPr lvl="0"/>
            <a:fld id="{4F52093B-0720-486A-B874-975A27BF69CF}" type="slidenum">
              <a:rPr lang="en-NL" smtClean="0"/>
              <a:t>43</a:t>
            </a:fld>
            <a:endParaRPr lang="en-NL"/>
          </a:p>
        </p:txBody>
      </p:sp>
      <p:pic>
        <p:nvPicPr>
          <p:cNvPr id="7" name="Picture 6">
            <a:extLst>
              <a:ext uri="{FF2B5EF4-FFF2-40B4-BE49-F238E27FC236}">
                <a16:creationId xmlns:a16="http://schemas.microsoft.com/office/drawing/2014/main" id="{EAC7256F-F81A-A154-2DEE-57C1AF60112E}"/>
              </a:ext>
            </a:extLst>
          </p:cNvPr>
          <p:cNvPicPr>
            <a:picLocks noChangeAspect="1"/>
          </p:cNvPicPr>
          <p:nvPr/>
        </p:nvPicPr>
        <p:blipFill>
          <a:blip r:embed="rId3"/>
          <a:stretch>
            <a:fillRect/>
          </a:stretch>
        </p:blipFill>
        <p:spPr>
          <a:xfrm>
            <a:off x="1578344" y="3199513"/>
            <a:ext cx="9244924" cy="1325559"/>
          </a:xfrm>
          <a:prstGeom prst="rect">
            <a:avLst/>
          </a:prstGeom>
        </p:spPr>
      </p:pic>
      <p:sp>
        <p:nvSpPr>
          <p:cNvPr id="5" name="Rounded Rectangle 4">
            <a:extLst>
              <a:ext uri="{FF2B5EF4-FFF2-40B4-BE49-F238E27FC236}">
                <a16:creationId xmlns:a16="http://schemas.microsoft.com/office/drawing/2014/main" id="{93C7336A-5A32-DB3F-69CB-7B58B18F0857}"/>
              </a:ext>
            </a:extLst>
          </p:cNvPr>
          <p:cNvSpPr/>
          <p:nvPr/>
        </p:nvSpPr>
        <p:spPr>
          <a:xfrm>
            <a:off x="5214938" y="3199513"/>
            <a:ext cx="3929062" cy="132555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9" name="TextBox 8">
            <a:extLst>
              <a:ext uri="{FF2B5EF4-FFF2-40B4-BE49-F238E27FC236}">
                <a16:creationId xmlns:a16="http://schemas.microsoft.com/office/drawing/2014/main" id="{8A1150BE-3BEF-A810-8CD2-63772E8D1A12}"/>
              </a:ext>
            </a:extLst>
          </p:cNvPr>
          <p:cNvSpPr txBox="1"/>
          <p:nvPr/>
        </p:nvSpPr>
        <p:spPr>
          <a:xfrm>
            <a:off x="6200806" y="2830181"/>
            <a:ext cx="1422184" cy="369332"/>
          </a:xfrm>
          <a:prstGeom prst="rect">
            <a:avLst/>
          </a:prstGeom>
          <a:noFill/>
        </p:spPr>
        <p:txBody>
          <a:bodyPr wrap="none" rtlCol="0">
            <a:spAutoFit/>
          </a:bodyPr>
          <a:lstStyle/>
          <a:p>
            <a:r>
              <a:rPr lang="en-NL" dirty="0"/>
              <a:t>Loss function</a:t>
            </a:r>
          </a:p>
        </p:txBody>
      </p:sp>
      <p:sp>
        <p:nvSpPr>
          <p:cNvPr id="10" name="Rounded Rectangle 9">
            <a:extLst>
              <a:ext uri="{FF2B5EF4-FFF2-40B4-BE49-F238E27FC236}">
                <a16:creationId xmlns:a16="http://schemas.microsoft.com/office/drawing/2014/main" id="{68E6F65D-EE24-0E93-40F6-B4744D6E561B}"/>
              </a:ext>
            </a:extLst>
          </p:cNvPr>
          <p:cNvSpPr/>
          <p:nvPr/>
        </p:nvSpPr>
        <p:spPr>
          <a:xfrm>
            <a:off x="9389694" y="3199513"/>
            <a:ext cx="1223962" cy="132555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11" name="TextBox 10">
            <a:extLst>
              <a:ext uri="{FF2B5EF4-FFF2-40B4-BE49-F238E27FC236}">
                <a16:creationId xmlns:a16="http://schemas.microsoft.com/office/drawing/2014/main" id="{AD10E8B5-9A6A-C48A-ED6C-539ED48C5FC5}"/>
              </a:ext>
            </a:extLst>
          </p:cNvPr>
          <p:cNvSpPr txBox="1"/>
          <p:nvPr/>
        </p:nvSpPr>
        <p:spPr>
          <a:xfrm>
            <a:off x="9290583" y="2762712"/>
            <a:ext cx="2042482" cy="369332"/>
          </a:xfrm>
          <a:prstGeom prst="rect">
            <a:avLst/>
          </a:prstGeom>
          <a:noFill/>
        </p:spPr>
        <p:txBody>
          <a:bodyPr wrap="none" rtlCol="0">
            <a:spAutoFit/>
          </a:bodyPr>
          <a:lstStyle/>
          <a:p>
            <a:pPr algn="l"/>
            <a:r>
              <a:rPr lang="en-GB" b="0" i="0" u="none" strike="noStrike" dirty="0">
                <a:solidFill>
                  <a:srgbClr val="000000"/>
                </a:solidFill>
                <a:effectLst/>
              </a:rPr>
              <a:t>Regularization Term</a:t>
            </a:r>
          </a:p>
        </p:txBody>
      </p:sp>
    </p:spTree>
    <p:extLst>
      <p:ext uri="{BB962C8B-B14F-4D97-AF65-F5344CB8AC3E}">
        <p14:creationId xmlns:p14="http://schemas.microsoft.com/office/powerpoint/2010/main" val="2158192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60908-CA13-7142-2999-D27BE851F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284451-E21B-5460-0ED9-0CF42F9838F4}"/>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Lasso &amp; Ridge regression</a:t>
            </a:r>
            <a:endParaRPr lang="en-GB" sz="1800" kern="0" dirty="0"/>
          </a:p>
        </p:txBody>
      </p:sp>
      <p:sp>
        <p:nvSpPr>
          <p:cNvPr id="4" name="Slide Number Placeholder 3">
            <a:extLst>
              <a:ext uri="{FF2B5EF4-FFF2-40B4-BE49-F238E27FC236}">
                <a16:creationId xmlns:a16="http://schemas.microsoft.com/office/drawing/2014/main" id="{4360C8F5-2B54-A577-EAF3-E1ABA3129365}"/>
              </a:ext>
            </a:extLst>
          </p:cNvPr>
          <p:cNvSpPr>
            <a:spLocks noGrp="1"/>
          </p:cNvSpPr>
          <p:nvPr>
            <p:ph type="sldNum" sz="quarter" idx="8"/>
          </p:nvPr>
        </p:nvSpPr>
        <p:spPr/>
        <p:txBody>
          <a:bodyPr/>
          <a:lstStyle/>
          <a:p>
            <a:pPr lvl="0"/>
            <a:fld id="{4F52093B-0720-486A-B874-975A27BF69CF}" type="slidenum">
              <a:rPr lang="en-NL" smtClean="0"/>
              <a:t>44</a:t>
            </a:fld>
            <a:endParaRPr lang="en-NL"/>
          </a:p>
        </p:txBody>
      </p:sp>
      <p:pic>
        <p:nvPicPr>
          <p:cNvPr id="5" name="Picture 4">
            <a:extLst>
              <a:ext uri="{FF2B5EF4-FFF2-40B4-BE49-F238E27FC236}">
                <a16:creationId xmlns:a16="http://schemas.microsoft.com/office/drawing/2014/main" id="{C30B0956-532C-8B63-229A-125B88FC08DF}"/>
              </a:ext>
            </a:extLst>
          </p:cNvPr>
          <p:cNvPicPr>
            <a:picLocks noChangeAspect="1"/>
          </p:cNvPicPr>
          <p:nvPr/>
        </p:nvPicPr>
        <p:blipFill>
          <a:blip r:embed="rId3"/>
          <a:stretch>
            <a:fillRect/>
          </a:stretch>
        </p:blipFill>
        <p:spPr>
          <a:xfrm>
            <a:off x="2241697" y="1542603"/>
            <a:ext cx="7415432" cy="5186805"/>
          </a:xfrm>
          <a:prstGeom prst="rect">
            <a:avLst/>
          </a:prstGeom>
        </p:spPr>
      </p:pic>
    </p:spTree>
    <p:extLst>
      <p:ext uri="{BB962C8B-B14F-4D97-AF65-F5344CB8AC3E}">
        <p14:creationId xmlns:p14="http://schemas.microsoft.com/office/powerpoint/2010/main" val="4213521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11026-1584-FA40-19C6-F0C206F6B9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6759A6-232C-6770-CF8E-270D607ED3E4}"/>
              </a:ext>
            </a:extLst>
          </p:cNvPr>
          <p:cNvSpPr txBox="1">
            <a:spLocks noGrp="1"/>
          </p:cNvSpPr>
          <p:nvPr>
            <p:ph type="title"/>
          </p:nvPr>
        </p:nvSpPr>
        <p:spPr>
          <a:xfrm>
            <a:off x="838203" y="365129"/>
            <a:ext cx="5031256" cy="1325559"/>
          </a:xfrm>
        </p:spPr>
        <p:txBody>
          <a:bodyPr>
            <a:normAutofit fontScale="90000"/>
          </a:bodyPr>
          <a:lstStyle/>
          <a:p>
            <a:pPr lvl="0">
              <a:lnSpc>
                <a:spcPct val="100000"/>
              </a:lnSpc>
            </a:pPr>
            <a:r>
              <a:rPr lang="en-GB" sz="5400" b="1" kern="0" dirty="0">
                <a:solidFill>
                  <a:srgbClr val="006388"/>
                </a:solidFill>
                <a:latin typeface="Fira Sans" pitchFamily="34"/>
                <a:ea typeface="Fira Code" pitchFamily="49"/>
              </a:rPr>
              <a:t>Comparing methods</a:t>
            </a:r>
            <a:endParaRPr lang="en-GB" sz="1800" kern="0" dirty="0"/>
          </a:p>
        </p:txBody>
      </p:sp>
      <p:sp>
        <p:nvSpPr>
          <p:cNvPr id="4" name="Slide Number Placeholder 3">
            <a:extLst>
              <a:ext uri="{FF2B5EF4-FFF2-40B4-BE49-F238E27FC236}">
                <a16:creationId xmlns:a16="http://schemas.microsoft.com/office/drawing/2014/main" id="{21B565FD-476B-0CE8-AC21-31D83C3E7993}"/>
              </a:ext>
            </a:extLst>
          </p:cNvPr>
          <p:cNvSpPr>
            <a:spLocks noGrp="1"/>
          </p:cNvSpPr>
          <p:nvPr>
            <p:ph type="sldNum" sz="quarter" idx="8"/>
          </p:nvPr>
        </p:nvSpPr>
        <p:spPr/>
        <p:txBody>
          <a:bodyPr/>
          <a:lstStyle/>
          <a:p>
            <a:pPr lvl="0"/>
            <a:fld id="{4F52093B-0720-486A-B874-975A27BF69CF}" type="slidenum">
              <a:rPr lang="en-NL" smtClean="0"/>
              <a:t>45</a:t>
            </a:fld>
            <a:endParaRPr lang="en-NL"/>
          </a:p>
        </p:txBody>
      </p:sp>
      <p:pic>
        <p:nvPicPr>
          <p:cNvPr id="5" name="Picture 4">
            <a:extLst>
              <a:ext uri="{FF2B5EF4-FFF2-40B4-BE49-F238E27FC236}">
                <a16:creationId xmlns:a16="http://schemas.microsoft.com/office/drawing/2014/main" id="{EFF03CA2-0424-CFA8-09B8-D09173B3B2E2}"/>
              </a:ext>
            </a:extLst>
          </p:cNvPr>
          <p:cNvPicPr>
            <a:picLocks noChangeAspect="1"/>
          </p:cNvPicPr>
          <p:nvPr/>
        </p:nvPicPr>
        <p:blipFill>
          <a:blip r:embed="rId2"/>
          <a:stretch>
            <a:fillRect/>
          </a:stretch>
        </p:blipFill>
        <p:spPr>
          <a:xfrm>
            <a:off x="5056457" y="0"/>
            <a:ext cx="7108292" cy="6858000"/>
          </a:xfrm>
          <a:prstGeom prst="rect">
            <a:avLst/>
          </a:prstGeom>
        </p:spPr>
      </p:pic>
    </p:spTree>
    <p:extLst>
      <p:ext uri="{BB962C8B-B14F-4D97-AF65-F5344CB8AC3E}">
        <p14:creationId xmlns:p14="http://schemas.microsoft.com/office/powerpoint/2010/main" val="1298313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98404CF6-585D-260D-A83E-00AE31F686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87C168-54C8-6A98-1AB3-17ABB03D51A5}"/>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Feature Reduction</a:t>
            </a:r>
            <a:endParaRPr lang="en-GB" sz="1800" kern="0" dirty="0">
              <a:solidFill>
                <a:srgbClr val="FFFFFF"/>
              </a:solidFill>
            </a:endParaRPr>
          </a:p>
        </p:txBody>
      </p:sp>
    </p:spTree>
    <p:extLst>
      <p:ext uri="{BB962C8B-B14F-4D97-AF65-F5344CB8AC3E}">
        <p14:creationId xmlns:p14="http://schemas.microsoft.com/office/powerpoint/2010/main" val="1482543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E9FCE-17BA-A488-7C00-354EA1DD9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4DECFB-58D6-48B2-37DB-771412F9B61D}"/>
              </a:ext>
            </a:extLst>
          </p:cNvPr>
          <p:cNvSpPr txBox="1">
            <a:spLocks noGrp="1"/>
          </p:cNvSpPr>
          <p:nvPr>
            <p:ph type="title"/>
          </p:nvPr>
        </p:nvSpPr>
        <p:spPr/>
        <p:txBody>
          <a:bodyPr>
            <a:normAutofit/>
          </a:bodyPr>
          <a:lstStyle/>
          <a:p>
            <a:pPr lvl="0">
              <a:lnSpc>
                <a:spcPct val="100000"/>
              </a:lnSpc>
            </a:pPr>
            <a:r>
              <a:rPr lang="en-GB" b="1" kern="0" dirty="0">
                <a:solidFill>
                  <a:srgbClr val="006388"/>
                </a:solidFill>
                <a:latin typeface="Fira Sans" pitchFamily="34"/>
                <a:ea typeface="Fira Code" pitchFamily="49"/>
              </a:rPr>
              <a:t>Feature selection vs feature reduction</a:t>
            </a:r>
            <a:endParaRPr lang="en-GB" kern="0" dirty="0"/>
          </a:p>
        </p:txBody>
      </p:sp>
      <p:sp>
        <p:nvSpPr>
          <p:cNvPr id="3" name="Content Placeholder 2">
            <a:extLst>
              <a:ext uri="{FF2B5EF4-FFF2-40B4-BE49-F238E27FC236}">
                <a16:creationId xmlns:a16="http://schemas.microsoft.com/office/drawing/2014/main" id="{7FE284C7-4995-AA30-C20A-8FB02CFF43B7}"/>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1" u="none" strike="noStrike" dirty="0">
                <a:solidFill>
                  <a:schemeClr val="tx1"/>
                </a:solidFill>
                <a:effectLst/>
                <a:latin typeface="Fira Sans" panose="020B0503050000020004" pitchFamily="34" charset="0"/>
              </a:rPr>
              <a:t>Feature Selection</a:t>
            </a:r>
            <a:r>
              <a:rPr lang="en-GB" b="0" i="0" u="none" strike="noStrike" dirty="0">
                <a:solidFill>
                  <a:schemeClr val="tx1"/>
                </a:solidFill>
                <a:effectLst/>
                <a:latin typeface="Fira Sans" panose="020B0503050000020004" pitchFamily="34" charset="0"/>
              </a:rPr>
              <a:t> seeks a </a:t>
            </a:r>
            <a:r>
              <a:rPr lang="en-GB" b="0" i="1" u="none" strike="noStrike" dirty="0">
                <a:solidFill>
                  <a:schemeClr val="tx1"/>
                </a:solidFill>
                <a:effectLst/>
                <a:latin typeface="Fira Sans" panose="020B0503050000020004" pitchFamily="34" charset="0"/>
              </a:rPr>
              <a:t>subset</a:t>
            </a:r>
            <a:r>
              <a:rPr lang="en-GB" b="0" i="0" u="none" strike="noStrike" dirty="0">
                <a:solidFill>
                  <a:schemeClr val="tx1"/>
                </a:solidFill>
                <a:effectLst/>
                <a:latin typeface="Fira Sans" panose="020B0503050000020004" pitchFamily="34" charset="0"/>
              </a:rPr>
              <a:t> of the 𝑛 original features which retains most of the relevant information</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Wrappers (e.g. forward selection), Filters (e.g. PMI), Embedded (e.g. Lasso, Regularized SVM)</a:t>
            </a:r>
          </a:p>
          <a:p>
            <a:pPr algn="l" fontAlgn="base">
              <a:lnSpc>
                <a:spcPct val="100000"/>
              </a:lnSpc>
              <a:buFont typeface="Arial" panose="020B0604020202020204" pitchFamily="34" charset="0"/>
              <a:buChar char="•"/>
            </a:pPr>
            <a:r>
              <a:rPr lang="en-GB" b="0" i="1" u="none" strike="noStrike" dirty="0">
                <a:solidFill>
                  <a:schemeClr val="tx1"/>
                </a:solidFill>
                <a:effectLst/>
                <a:latin typeface="Fira Sans" panose="020B0503050000020004" pitchFamily="34" charset="0"/>
              </a:rPr>
              <a:t>Feature Reduction </a:t>
            </a:r>
            <a:r>
              <a:rPr lang="en-GB" b="0" i="1" u="sng" strike="noStrike" dirty="0">
                <a:solidFill>
                  <a:schemeClr val="tx1"/>
                </a:solidFill>
                <a:effectLst/>
                <a:latin typeface="Fira Sans" panose="020B0503050000020004" pitchFamily="34" charset="0"/>
              </a:rPr>
              <a:t>combines/fuses</a:t>
            </a:r>
            <a:r>
              <a:rPr lang="en-GB" b="0" i="0" u="none" strike="noStrike" dirty="0">
                <a:solidFill>
                  <a:schemeClr val="tx1"/>
                </a:solidFill>
                <a:effectLst/>
                <a:latin typeface="Fira Sans" panose="020B0503050000020004" pitchFamily="34" charset="0"/>
              </a:rPr>
              <a:t> the 𝑛 original features into a smaller set of </a:t>
            </a:r>
            <a:r>
              <a:rPr lang="en-GB" b="0" i="1" u="none" strike="noStrike" dirty="0">
                <a:solidFill>
                  <a:schemeClr val="tx1"/>
                </a:solidFill>
                <a:effectLst/>
                <a:latin typeface="Fira Sans" panose="020B0503050000020004" pitchFamily="34" charset="0"/>
              </a:rPr>
              <a:t>newly</a:t>
            </a:r>
            <a:r>
              <a:rPr lang="en-GB" b="0" i="0" u="none" strike="noStrike" dirty="0">
                <a:solidFill>
                  <a:schemeClr val="tx1"/>
                </a:solidFill>
                <a:effectLst/>
                <a:latin typeface="Fira Sans" panose="020B0503050000020004" pitchFamily="34" charset="0"/>
              </a:rPr>
              <a:t> created features which hopefully retains most of the relevant information from </a:t>
            </a:r>
            <a:r>
              <a:rPr lang="en-GB" b="0" i="1" u="none" strike="noStrike" dirty="0">
                <a:solidFill>
                  <a:schemeClr val="tx1"/>
                </a:solidFill>
                <a:effectLst/>
                <a:latin typeface="Fira Sans" panose="020B0503050000020004" pitchFamily="34" charset="0"/>
              </a:rPr>
              <a:t>all</a:t>
            </a:r>
            <a:r>
              <a:rPr lang="en-GB" b="0" i="0" u="none" strike="noStrike" dirty="0">
                <a:solidFill>
                  <a:schemeClr val="tx1"/>
                </a:solidFill>
                <a:effectLst/>
                <a:latin typeface="Fira Sans" panose="020B0503050000020004" pitchFamily="34" charset="0"/>
              </a:rPr>
              <a:t> the original features (e.g. LDA, PCA, etc.)</a:t>
            </a:r>
          </a:p>
        </p:txBody>
      </p:sp>
      <p:sp>
        <p:nvSpPr>
          <p:cNvPr id="4" name="Slide Number Placeholder 3">
            <a:extLst>
              <a:ext uri="{FF2B5EF4-FFF2-40B4-BE49-F238E27FC236}">
                <a16:creationId xmlns:a16="http://schemas.microsoft.com/office/drawing/2014/main" id="{D0F23FD9-53B0-61BE-D35E-FB1E6FD7FD9E}"/>
              </a:ext>
            </a:extLst>
          </p:cNvPr>
          <p:cNvSpPr>
            <a:spLocks noGrp="1"/>
          </p:cNvSpPr>
          <p:nvPr>
            <p:ph type="sldNum" sz="quarter" idx="8"/>
          </p:nvPr>
        </p:nvSpPr>
        <p:spPr/>
        <p:txBody>
          <a:bodyPr/>
          <a:lstStyle/>
          <a:p>
            <a:pPr lvl="0"/>
            <a:fld id="{4F52093B-0720-486A-B874-975A27BF69CF}" type="slidenum">
              <a:rPr lang="en-NL" smtClean="0"/>
              <a:t>47</a:t>
            </a:fld>
            <a:endParaRPr lang="en-NL"/>
          </a:p>
        </p:txBody>
      </p:sp>
    </p:spTree>
    <p:extLst>
      <p:ext uri="{BB962C8B-B14F-4D97-AF65-F5344CB8AC3E}">
        <p14:creationId xmlns:p14="http://schemas.microsoft.com/office/powerpoint/2010/main" val="344359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09077-7187-8814-2F20-B6D32812C1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A1FE27-D050-D938-71F6-2450FD62688D}"/>
              </a:ext>
            </a:extLst>
          </p:cNvPr>
          <p:cNvSpPr txBox="1">
            <a:spLocks noGrp="1"/>
          </p:cNvSpPr>
          <p:nvPr>
            <p:ph type="title"/>
          </p:nvPr>
        </p:nvSpPr>
        <p:spPr/>
        <p:txBody>
          <a:bodyPr>
            <a:normAutofit fontScale="90000"/>
          </a:bodyPr>
          <a:lstStyle/>
          <a:p>
            <a:pPr lvl="0">
              <a:lnSpc>
                <a:spcPct val="100000"/>
              </a:lnSpc>
            </a:pPr>
            <a:r>
              <a:rPr lang="en-GB" sz="5400" b="1" kern="0" dirty="0">
                <a:solidFill>
                  <a:srgbClr val="006388"/>
                </a:solidFill>
                <a:latin typeface="Fira Sans" pitchFamily="34"/>
                <a:ea typeface="Fira Code" pitchFamily="49"/>
              </a:rPr>
              <a:t>PCA: Principal Component Analysis</a:t>
            </a:r>
            <a:endParaRPr lang="en-GB" sz="1800" kern="0" dirty="0"/>
          </a:p>
        </p:txBody>
      </p:sp>
      <p:sp>
        <p:nvSpPr>
          <p:cNvPr id="3" name="Content Placeholder 2">
            <a:extLst>
              <a:ext uri="{FF2B5EF4-FFF2-40B4-BE49-F238E27FC236}">
                <a16:creationId xmlns:a16="http://schemas.microsoft.com/office/drawing/2014/main" id="{FDC5794C-6D0E-DE58-64F4-A67A720A0236}"/>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rgbClr val="000000"/>
                </a:solidFill>
                <a:effectLst/>
                <a:latin typeface="Fira Sans" panose="020B0503050000020004" pitchFamily="34" charset="0"/>
              </a:rPr>
              <a:t>PCA is a dimensionality / feature reduction technique that transforms high-dimensional text features (e.g., term-frequency matrices) into a smaller set of uncorrelated components, preserving as much variance as possible. </a:t>
            </a:r>
          </a:p>
          <a:p>
            <a:pPr algn="l" fontAlgn="base">
              <a:lnSpc>
                <a:spcPct val="100000"/>
              </a:lnSpc>
              <a:buFont typeface="Arial" panose="020B0604020202020204" pitchFamily="34" charset="0"/>
              <a:buChar char="•"/>
            </a:pPr>
            <a:r>
              <a:rPr lang="en-GB" b="0" i="0" u="none" strike="noStrike" dirty="0">
                <a:solidFill>
                  <a:srgbClr val="000000"/>
                </a:solidFill>
                <a:effectLst/>
                <a:latin typeface="Fira Sans" panose="020B0503050000020004" pitchFamily="34" charset="0"/>
              </a:rPr>
              <a:t>It helps in reducing redundancy and noise, making models more efficient while retaining key information for analysis.</a:t>
            </a:r>
            <a:endParaRPr lang="en-GB" b="0"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56B1CE65-854D-8D90-FC83-27E2853BC8A6}"/>
              </a:ext>
            </a:extLst>
          </p:cNvPr>
          <p:cNvSpPr>
            <a:spLocks noGrp="1"/>
          </p:cNvSpPr>
          <p:nvPr>
            <p:ph type="sldNum" sz="quarter" idx="8"/>
          </p:nvPr>
        </p:nvSpPr>
        <p:spPr/>
        <p:txBody>
          <a:bodyPr/>
          <a:lstStyle/>
          <a:p>
            <a:pPr lvl="0"/>
            <a:fld id="{4F52093B-0720-486A-B874-975A27BF69CF}" type="slidenum">
              <a:rPr lang="en-NL" smtClean="0"/>
              <a:t>48</a:t>
            </a:fld>
            <a:endParaRPr lang="en-NL"/>
          </a:p>
        </p:txBody>
      </p:sp>
    </p:spTree>
    <p:extLst>
      <p:ext uri="{BB962C8B-B14F-4D97-AF65-F5344CB8AC3E}">
        <p14:creationId xmlns:p14="http://schemas.microsoft.com/office/powerpoint/2010/main" val="4139728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F5AED-CBB0-DD5F-E5E8-FD85181C3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C8356-D4C2-8E36-FE7C-E4C22FECA054}"/>
              </a:ext>
            </a:extLst>
          </p:cNvPr>
          <p:cNvSpPr txBox="1">
            <a:spLocks noGrp="1"/>
          </p:cNvSpPr>
          <p:nvPr>
            <p:ph type="title"/>
          </p:nvPr>
        </p:nvSpPr>
        <p:spPr/>
        <p:txBody>
          <a:bodyPr>
            <a:normAutofit fontScale="90000"/>
          </a:bodyPr>
          <a:lstStyle/>
          <a:p>
            <a:pPr lvl="0">
              <a:lnSpc>
                <a:spcPct val="100000"/>
              </a:lnSpc>
            </a:pPr>
            <a:r>
              <a:rPr lang="en-GB" sz="5400" b="1" kern="0" dirty="0">
                <a:solidFill>
                  <a:srgbClr val="006388"/>
                </a:solidFill>
                <a:latin typeface="Fira Sans" pitchFamily="34"/>
                <a:ea typeface="Fira Code" pitchFamily="49"/>
              </a:rPr>
              <a:t>PCA: Principal Component Analysis</a:t>
            </a:r>
            <a:endParaRPr lang="en-GB" sz="1800" kern="0" dirty="0"/>
          </a:p>
        </p:txBody>
      </p:sp>
      <p:sp>
        <p:nvSpPr>
          <p:cNvPr id="3" name="Content Placeholder 2">
            <a:extLst>
              <a:ext uri="{FF2B5EF4-FFF2-40B4-BE49-F238E27FC236}">
                <a16:creationId xmlns:a16="http://schemas.microsoft.com/office/drawing/2014/main" id="{04D30EBC-6535-6132-B5B8-22B50772BA24}"/>
              </a:ext>
            </a:extLst>
          </p:cNvPr>
          <p:cNvSpPr txBox="1">
            <a:spLocks noGrp="1"/>
          </p:cNvSpPr>
          <p:nvPr>
            <p:ph idx="1"/>
          </p:nvPr>
        </p:nvSpPr>
        <p:spPr>
          <a:xfrm>
            <a:off x="838203" y="1825627"/>
            <a:ext cx="10515600" cy="4667243"/>
          </a:xfrm>
        </p:spPr>
        <p:txBody>
          <a:bodyPr>
            <a:normAutofit lnSpcReduction="10000"/>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PCA is a linear method for dimensionality reduction, finds a sequence of linear combinations of features that have maximum variance and are </a:t>
            </a:r>
            <a:r>
              <a:rPr lang="en-GB" dirty="0">
                <a:solidFill>
                  <a:schemeClr val="tx1"/>
                </a:solidFill>
                <a:latin typeface="Fira Sans" panose="020B0503050000020004" pitchFamily="34" charset="0"/>
              </a:rPr>
              <a:t>uncorrelated</a:t>
            </a:r>
            <a:endParaRPr lang="en-GB" b="0" i="0" u="none" strike="noStrike" dirty="0">
              <a:solidFill>
                <a:schemeClr val="tx1"/>
              </a:solidFill>
              <a:effectLst/>
              <a:latin typeface="Fira Sans" panose="020B0503050000020004" pitchFamily="34" charset="0"/>
            </a:endParaRPr>
          </a:p>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Allows to combine much of the information contained in 𝑛 features into 𝑝 features where 𝑝&lt;𝑛</a:t>
            </a:r>
          </a:p>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PCA is </a:t>
            </a:r>
            <a:r>
              <a:rPr lang="en-GB" b="0" i="1" u="none" strike="noStrike" dirty="0">
                <a:solidFill>
                  <a:schemeClr val="tx1"/>
                </a:solidFill>
                <a:effectLst/>
                <a:latin typeface="Fira Sans" panose="020B0503050000020004" pitchFamily="34" charset="0"/>
              </a:rPr>
              <a:t>unsupervised</a:t>
            </a:r>
            <a:r>
              <a:rPr lang="en-GB" b="0" i="0" u="none" strike="noStrike" dirty="0">
                <a:solidFill>
                  <a:schemeClr val="tx1"/>
                </a:solidFill>
                <a:effectLst/>
                <a:latin typeface="Fira Sans" panose="020B0503050000020004" pitchFamily="34" charset="0"/>
              </a:rPr>
              <a:t> in that it does not consider the output class / value of an instance – There are other algorithms which do (e.g. LDA: Linear Discriminant Analysis)</a:t>
            </a:r>
          </a:p>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PCA works well in many cases where data have mostly linear correlations.</a:t>
            </a:r>
          </a:p>
        </p:txBody>
      </p:sp>
      <p:sp>
        <p:nvSpPr>
          <p:cNvPr id="4" name="Slide Number Placeholder 3">
            <a:extLst>
              <a:ext uri="{FF2B5EF4-FFF2-40B4-BE49-F238E27FC236}">
                <a16:creationId xmlns:a16="http://schemas.microsoft.com/office/drawing/2014/main" id="{DAE2DAB6-300A-A5D9-0671-1EDB4182A861}"/>
              </a:ext>
            </a:extLst>
          </p:cNvPr>
          <p:cNvSpPr>
            <a:spLocks noGrp="1"/>
          </p:cNvSpPr>
          <p:nvPr>
            <p:ph type="sldNum" sz="quarter" idx="8"/>
          </p:nvPr>
        </p:nvSpPr>
        <p:spPr/>
        <p:txBody>
          <a:bodyPr/>
          <a:lstStyle/>
          <a:p>
            <a:pPr lvl="0"/>
            <a:fld id="{4F52093B-0720-486A-B874-975A27BF69CF}" type="slidenum">
              <a:rPr lang="en-NL" smtClean="0"/>
              <a:t>49</a:t>
            </a:fld>
            <a:endParaRPr lang="en-NL"/>
          </a:p>
        </p:txBody>
      </p:sp>
    </p:spTree>
    <p:extLst>
      <p:ext uri="{BB962C8B-B14F-4D97-AF65-F5344CB8AC3E}">
        <p14:creationId xmlns:p14="http://schemas.microsoft.com/office/powerpoint/2010/main" val="328851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2144A-6F6E-66A2-7E77-6C96ACE386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68B01-2A45-4C45-28AB-9B0AB653531B}"/>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What is feature selection?</a:t>
            </a:r>
            <a:endParaRPr lang="en-GB" sz="1800" kern="0" dirty="0"/>
          </a:p>
        </p:txBody>
      </p:sp>
      <p:sp>
        <p:nvSpPr>
          <p:cNvPr id="3" name="Content Placeholder 2">
            <a:extLst>
              <a:ext uri="{FF2B5EF4-FFF2-40B4-BE49-F238E27FC236}">
                <a16:creationId xmlns:a16="http://schemas.microsoft.com/office/drawing/2014/main" id="{7C067E61-3688-A76E-2DFE-3D43958253B4}"/>
              </a:ext>
            </a:extLst>
          </p:cNvPr>
          <p:cNvSpPr txBox="1">
            <a:spLocks noGrp="1"/>
          </p:cNvSpPr>
          <p:nvPr>
            <p:ph idx="1"/>
          </p:nvPr>
        </p:nvSpPr>
        <p:spPr>
          <a:xfrm>
            <a:off x="838203" y="1825627"/>
            <a:ext cx="10515600" cy="4667243"/>
          </a:xfrm>
        </p:spPr>
        <p:txBody>
          <a:bodyPr/>
          <a:lstStyle/>
          <a:p>
            <a:r>
              <a:rPr lang="en-GB" sz="3200" dirty="0">
                <a:solidFill>
                  <a:srgbClr val="404040"/>
                </a:solidFill>
                <a:latin typeface="Fira Sans" pitchFamily="34"/>
              </a:rPr>
              <a:t>Assume we have some data, and we want to use it to build a classifier, so that to predict something (e.g. email spam classification)</a:t>
            </a:r>
          </a:p>
          <a:p>
            <a:r>
              <a:rPr lang="en-GB" sz="2800" dirty="0">
                <a:solidFill>
                  <a:schemeClr val="accent6"/>
                </a:solidFill>
                <a:latin typeface="Fira Sans" pitchFamily="34"/>
              </a:rPr>
              <a:t>The data has 10,000 features (e.g., token frequencies)</a:t>
            </a:r>
          </a:p>
          <a:p>
            <a:r>
              <a:rPr lang="en-GB" sz="2800" dirty="0">
                <a:solidFill>
                  <a:schemeClr val="tx1"/>
                </a:solidFill>
                <a:latin typeface="Fira Sans" pitchFamily="34"/>
              </a:rPr>
              <a:t>We need to cut it down to 1,000 features before we try classification (data mining/pattern discovery). Which 1,000</a:t>
            </a:r>
            <a:r>
              <a:rPr lang="en-GB" dirty="0">
                <a:solidFill>
                  <a:schemeClr val="tx1"/>
                </a:solidFill>
                <a:latin typeface="Fira Sans" pitchFamily="34"/>
              </a:rPr>
              <a:t>?</a:t>
            </a:r>
          </a:p>
          <a:p>
            <a:r>
              <a:rPr lang="en-GB" sz="2800" dirty="0">
                <a:solidFill>
                  <a:schemeClr val="accent6"/>
                </a:solidFill>
                <a:latin typeface="Fira Sans" pitchFamily="34"/>
              </a:rPr>
              <a:t>The process of choosing the 1,000 features to use is called Feature Selection</a:t>
            </a:r>
          </a:p>
        </p:txBody>
      </p:sp>
      <p:sp>
        <p:nvSpPr>
          <p:cNvPr id="4" name="Slide Number Placeholder 3">
            <a:extLst>
              <a:ext uri="{FF2B5EF4-FFF2-40B4-BE49-F238E27FC236}">
                <a16:creationId xmlns:a16="http://schemas.microsoft.com/office/drawing/2014/main" id="{1BECB584-2D30-C35D-9A46-57A42587D021}"/>
              </a:ext>
            </a:extLst>
          </p:cNvPr>
          <p:cNvSpPr>
            <a:spLocks noGrp="1"/>
          </p:cNvSpPr>
          <p:nvPr>
            <p:ph type="sldNum" sz="quarter" idx="8"/>
          </p:nvPr>
        </p:nvSpPr>
        <p:spPr/>
        <p:txBody>
          <a:bodyPr/>
          <a:lstStyle/>
          <a:p>
            <a:pPr lvl="0"/>
            <a:fld id="{4F52093B-0720-486A-B874-975A27BF69CF}" type="slidenum">
              <a:rPr lang="en-NL" smtClean="0"/>
              <a:t>5</a:t>
            </a:fld>
            <a:endParaRPr lang="en-NL"/>
          </a:p>
        </p:txBody>
      </p:sp>
    </p:spTree>
    <p:extLst>
      <p:ext uri="{BB962C8B-B14F-4D97-AF65-F5344CB8AC3E}">
        <p14:creationId xmlns:p14="http://schemas.microsoft.com/office/powerpoint/2010/main" val="260743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2A493CF-8896-EABA-B741-1A325DF1E4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0A18-2226-BE85-1CEC-7B586C282154}"/>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PCA overview</a:t>
            </a:r>
            <a:endParaRPr lang="en-GB" sz="1800" kern="0" dirty="0"/>
          </a:p>
        </p:txBody>
      </p:sp>
      <p:sp>
        <p:nvSpPr>
          <p:cNvPr id="4" name="Slide Number Placeholder 3">
            <a:extLst>
              <a:ext uri="{FF2B5EF4-FFF2-40B4-BE49-F238E27FC236}">
                <a16:creationId xmlns:a16="http://schemas.microsoft.com/office/drawing/2014/main" id="{AF6550DE-D36E-EFED-AE5B-E80BA549EAB7}"/>
              </a:ext>
            </a:extLst>
          </p:cNvPr>
          <p:cNvSpPr>
            <a:spLocks noGrp="1"/>
          </p:cNvSpPr>
          <p:nvPr>
            <p:ph type="sldNum" sz="quarter" idx="8"/>
          </p:nvPr>
        </p:nvSpPr>
        <p:spPr/>
        <p:txBody>
          <a:bodyPr/>
          <a:lstStyle/>
          <a:p>
            <a:pPr lvl="0"/>
            <a:fld id="{4F52093B-0720-486A-B874-975A27BF69CF}" type="slidenum">
              <a:rPr lang="en-NL" smtClean="0"/>
              <a:t>50</a:t>
            </a:fld>
            <a:endParaRPr lang="en-NL"/>
          </a:p>
        </p:txBody>
      </p:sp>
      <p:pic>
        <p:nvPicPr>
          <p:cNvPr id="10" name="Picture 9">
            <a:extLst>
              <a:ext uri="{FF2B5EF4-FFF2-40B4-BE49-F238E27FC236}">
                <a16:creationId xmlns:a16="http://schemas.microsoft.com/office/drawing/2014/main" id="{07E66B06-877E-29FE-ACF9-B810929D0E96}"/>
              </a:ext>
            </a:extLst>
          </p:cNvPr>
          <p:cNvPicPr>
            <a:picLocks noChangeAspect="1"/>
          </p:cNvPicPr>
          <p:nvPr/>
        </p:nvPicPr>
        <p:blipFill>
          <a:blip r:embed="rId3"/>
          <a:stretch>
            <a:fillRect/>
          </a:stretch>
        </p:blipFill>
        <p:spPr>
          <a:xfrm>
            <a:off x="1669984" y="1560690"/>
            <a:ext cx="7772400" cy="5160790"/>
          </a:xfrm>
          <a:prstGeom prst="rect">
            <a:avLst/>
          </a:prstGeom>
        </p:spPr>
      </p:pic>
    </p:spTree>
    <p:extLst>
      <p:ext uri="{BB962C8B-B14F-4D97-AF65-F5344CB8AC3E}">
        <p14:creationId xmlns:p14="http://schemas.microsoft.com/office/powerpoint/2010/main" val="843299843"/>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1B4AA-7B31-B029-3560-BDEA6B5E6263}"/>
              </a:ext>
            </a:extLst>
          </p:cNvPr>
          <p:cNvSpPr>
            <a:spLocks noGrp="1"/>
          </p:cNvSpPr>
          <p:nvPr>
            <p:ph type="title"/>
          </p:nvPr>
        </p:nvSpPr>
        <p:spPr/>
        <p:txBody>
          <a:bodyPr>
            <a:normAutofit fontScale="90000"/>
          </a:bodyPr>
          <a:lstStyle/>
          <a:p>
            <a:r>
              <a:rPr lang="en-NL" sz="5400" b="1" kern="0" dirty="0">
                <a:solidFill>
                  <a:srgbClr val="006388"/>
                </a:solidFill>
                <a:latin typeface="Fira Sans" pitchFamily="34"/>
              </a:rPr>
              <a:t>PCA Advantages &amp; </a:t>
            </a:r>
            <a:r>
              <a:rPr lang="en-GB" sz="5400" b="1" kern="0" dirty="0">
                <a:solidFill>
                  <a:srgbClr val="006388"/>
                </a:solidFill>
                <a:latin typeface="Fira Sans" pitchFamily="34"/>
              </a:rPr>
              <a:t>Disadvantages</a:t>
            </a:r>
            <a:endParaRPr lang="en-NL" sz="5400" b="1" kern="0" dirty="0">
              <a:solidFill>
                <a:srgbClr val="006388"/>
              </a:solidFill>
              <a:latin typeface="Fira Sans" pitchFamily="34"/>
            </a:endParaRPr>
          </a:p>
        </p:txBody>
      </p:sp>
      <p:sp>
        <p:nvSpPr>
          <p:cNvPr id="3" name="Content Placeholder 2">
            <a:extLst>
              <a:ext uri="{FF2B5EF4-FFF2-40B4-BE49-F238E27FC236}">
                <a16:creationId xmlns:a16="http://schemas.microsoft.com/office/drawing/2014/main" id="{3C5271F7-C3F6-5E71-2712-2C258B057CF4}"/>
              </a:ext>
            </a:extLst>
          </p:cNvPr>
          <p:cNvSpPr>
            <a:spLocks noGrp="1"/>
          </p:cNvSpPr>
          <p:nvPr>
            <p:ph idx="1"/>
          </p:nvPr>
        </p:nvSpPr>
        <p:spPr/>
        <p:txBody>
          <a:bodyPr>
            <a:normAutofit/>
          </a:bodyPr>
          <a:lstStyle/>
          <a:p>
            <a:r>
              <a:rPr lang="en-GB" dirty="0"/>
              <a:t>Advantages:</a:t>
            </a:r>
          </a:p>
          <a:p>
            <a:pPr lvl="1"/>
            <a:r>
              <a:rPr lang="en-GB" dirty="0"/>
              <a:t>Reduces the number of features while preserving as much variance as possible, simplifying data and computational requirements.</a:t>
            </a:r>
          </a:p>
          <a:p>
            <a:pPr lvl="1"/>
            <a:r>
              <a:rPr lang="en-GB" dirty="0"/>
              <a:t>Eliminates noise and redundant features</a:t>
            </a:r>
          </a:p>
          <a:p>
            <a:pPr lvl="1"/>
            <a:r>
              <a:rPr lang="en-GB" dirty="0"/>
              <a:t>Better visualization of high-dimensional data by projecting it into 2D or 3D plots.</a:t>
            </a:r>
          </a:p>
          <a:p>
            <a:r>
              <a:rPr lang="en-GB" dirty="0"/>
              <a:t>Disadvantages:</a:t>
            </a:r>
          </a:p>
          <a:p>
            <a:pPr lvl="1"/>
            <a:r>
              <a:rPr lang="en-GB" dirty="0"/>
              <a:t>Interpretability: Principal components are linear combinations of original features, making them hard to interpret in terms of the original feature set.</a:t>
            </a:r>
          </a:p>
          <a:p>
            <a:pPr lvl="1"/>
            <a:r>
              <a:rPr lang="en-GB" dirty="0"/>
              <a:t>Reducing dimensions might lead to the loss of some information</a:t>
            </a:r>
          </a:p>
          <a:p>
            <a:endParaRPr lang="en-NL" dirty="0"/>
          </a:p>
        </p:txBody>
      </p:sp>
    </p:spTree>
    <p:extLst>
      <p:ext uri="{BB962C8B-B14F-4D97-AF65-F5344CB8AC3E}">
        <p14:creationId xmlns:p14="http://schemas.microsoft.com/office/powerpoint/2010/main" val="31648231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normAutofit/>
          </a:bodyPr>
          <a:lstStyle/>
          <a:p>
            <a:pPr lvl="0">
              <a:lnSpc>
                <a:spcPct val="100000"/>
              </a:lnSpc>
            </a:pPr>
            <a:r>
              <a:rPr lang="en-GB" sz="5400" b="1" kern="0" dirty="0">
                <a:solidFill>
                  <a:srgbClr val="006388"/>
                </a:solidFill>
                <a:latin typeface="Fira Sans" pitchFamily="34"/>
                <a:ea typeface="Fira Code" pitchFamily="49"/>
              </a:rPr>
              <a:t>Summary</a:t>
            </a:r>
          </a:p>
        </p:txBody>
      </p:sp>
      <p:sp>
        <p:nvSpPr>
          <p:cNvPr id="3" name="Content Placeholder 2">
            <a:extLst>
              <a:ext uri="{FF2B5EF4-FFF2-40B4-BE49-F238E27FC236}">
                <a16:creationId xmlns:a16="http://schemas.microsoft.com/office/drawing/2014/main" id="{4411F9E2-0CED-4424-B61F-ED70164FA755}"/>
              </a:ext>
            </a:extLst>
          </p:cNvPr>
          <p:cNvSpPr txBox="1">
            <a:spLocks noGrp="1"/>
          </p:cNvSpPr>
          <p:nvPr>
            <p:ph idx="1"/>
          </p:nvPr>
        </p:nvSpPr>
        <p:spPr>
          <a:xfrm>
            <a:off x="838203" y="1825627"/>
            <a:ext cx="10515600" cy="4667243"/>
          </a:xfrm>
        </p:spPr>
        <p:txBody>
          <a:bodyPr>
            <a:normAutofit/>
          </a:bodyPr>
          <a:lstStyle/>
          <a:p>
            <a:pPr>
              <a:lnSpc>
                <a:spcPct val="100000"/>
              </a:lnSpc>
            </a:pPr>
            <a:r>
              <a:rPr lang="en-GB" b="0" i="0" u="none" strike="noStrike" dirty="0">
                <a:solidFill>
                  <a:srgbClr val="000000"/>
                </a:solidFill>
                <a:effectLst/>
              </a:rPr>
              <a:t>Feature selection is the process of identifying and choosing the most relevant features in a dataset to improve model performance and </a:t>
            </a:r>
            <a:r>
              <a:rPr lang="en-GB" i="0" u="none" strike="noStrike" dirty="0">
                <a:solidFill>
                  <a:srgbClr val="000000"/>
                </a:solidFill>
                <a:effectLst/>
              </a:rPr>
              <a:t>efficiency</a:t>
            </a:r>
          </a:p>
          <a:p>
            <a:pPr>
              <a:lnSpc>
                <a:spcPct val="100000"/>
              </a:lnSpc>
            </a:pPr>
            <a:r>
              <a:rPr lang="en-GB" dirty="0"/>
              <a:t>Feature selection methods:</a:t>
            </a:r>
            <a:endParaRPr lang="en-GB" i="0" u="none" strike="noStrike" dirty="0">
              <a:solidFill>
                <a:srgbClr val="000000"/>
              </a:solidFill>
              <a:effectLst/>
            </a:endParaRPr>
          </a:p>
          <a:p>
            <a:pPr lvl="1">
              <a:lnSpc>
                <a:spcPct val="100000"/>
              </a:lnSpc>
            </a:pPr>
            <a:r>
              <a:rPr lang="en-GB" i="0" u="none" strike="noStrike" dirty="0">
                <a:solidFill>
                  <a:srgbClr val="000000"/>
                </a:solidFill>
                <a:effectLst/>
              </a:rPr>
              <a:t>Filter methods</a:t>
            </a:r>
            <a:r>
              <a:rPr lang="en-GB" i="0" u="none" strike="noStrike" dirty="0">
                <a:solidFill>
                  <a:srgbClr val="000000"/>
                </a:solidFill>
                <a:effectLst/>
                <a:latin typeface="-webkit-standard"/>
              </a:rPr>
              <a:t> (e.g., Mutual Information, Chi-Square)</a:t>
            </a:r>
            <a:endParaRPr lang="en-GB" dirty="0"/>
          </a:p>
          <a:p>
            <a:pPr lvl="1"/>
            <a:r>
              <a:rPr lang="en-GB" i="0" u="none" strike="noStrike" dirty="0">
                <a:solidFill>
                  <a:srgbClr val="000000"/>
                </a:solidFill>
                <a:effectLst/>
              </a:rPr>
              <a:t>Wrapper methods (e.g., Forward/Backward Selection)</a:t>
            </a:r>
          </a:p>
          <a:p>
            <a:pPr lvl="1"/>
            <a:r>
              <a:rPr lang="en-GB" i="0" u="none" strike="noStrike" dirty="0">
                <a:solidFill>
                  <a:srgbClr val="000000"/>
                </a:solidFill>
                <a:effectLst/>
              </a:rPr>
              <a:t>Embedded methods (e.g., LASSO, RIDGE)</a:t>
            </a:r>
            <a:endParaRPr lang="en-GB" b="0" i="0" u="none" strike="noStrike" dirty="0">
              <a:solidFill>
                <a:srgbClr val="000000"/>
              </a:solidFill>
              <a:effectLst/>
            </a:endParaRPr>
          </a:p>
          <a:p>
            <a:pPr lvl="1"/>
            <a:endParaRPr lang="en-GB" b="0" i="0" u="none" strike="noStrike" dirty="0">
              <a:solidFill>
                <a:srgbClr val="000000"/>
              </a:solidFill>
              <a:effectLst/>
            </a:endParaRPr>
          </a:p>
          <a:p>
            <a:pPr lvl="1">
              <a:buFont typeface="Arial" panose="020B0604020202020204" pitchFamily="34" charset="0"/>
              <a:buChar char="•"/>
            </a:pPr>
            <a:endParaRPr lang="en-GB" b="0" i="0" u="none" strike="noStrike" dirty="0">
              <a:solidFill>
                <a:srgbClr val="000000"/>
              </a:solidFill>
              <a:effectLst/>
            </a:endParaRPr>
          </a:p>
          <a:p>
            <a:pPr marL="0" indent="0">
              <a:lnSpc>
                <a:spcPct val="100000"/>
              </a:lnSpc>
              <a:buNone/>
            </a:pPr>
            <a:endParaRPr lang="en-US" dirty="0">
              <a:solidFill>
                <a:srgbClr val="404040"/>
              </a:solidFill>
              <a:latin typeface="Fira Sans" panose="020B0503050000020004" pitchFamily="34" charset="0"/>
            </a:endParaRPr>
          </a:p>
        </p:txBody>
      </p:sp>
      <p:sp>
        <p:nvSpPr>
          <p:cNvPr id="4" name="Slide Number Placeholder 3">
            <a:extLst>
              <a:ext uri="{FF2B5EF4-FFF2-40B4-BE49-F238E27FC236}">
                <a16:creationId xmlns:a16="http://schemas.microsoft.com/office/drawing/2014/main" id="{5E050287-4A27-40E6-8622-7DD33A581F2B}"/>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155372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5BB2F-5DF4-61C4-514D-869930212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E85CDD-EA93-E40F-3D7D-295EE9FAA9FD}"/>
              </a:ext>
            </a:extLst>
          </p:cNvPr>
          <p:cNvSpPr txBox="1">
            <a:spLocks noGrp="1"/>
          </p:cNvSpPr>
          <p:nvPr>
            <p:ph type="title"/>
          </p:nvPr>
        </p:nvSpPr>
        <p:spPr/>
        <p:txBody>
          <a:bodyPr>
            <a:normAutofit/>
          </a:bodyPr>
          <a:lstStyle/>
          <a:p>
            <a:pPr lvl="0">
              <a:lnSpc>
                <a:spcPct val="100000"/>
              </a:lnSpc>
            </a:pPr>
            <a:r>
              <a:rPr lang="en-GB" sz="5400" b="1" kern="0" dirty="0">
                <a:solidFill>
                  <a:srgbClr val="006388"/>
                </a:solidFill>
                <a:latin typeface="Fira Sans" pitchFamily="34"/>
                <a:ea typeface="Fira Code" pitchFamily="49"/>
              </a:rPr>
              <a:t>Summary</a:t>
            </a:r>
          </a:p>
        </p:txBody>
      </p:sp>
      <p:sp>
        <p:nvSpPr>
          <p:cNvPr id="3" name="Content Placeholder 2">
            <a:extLst>
              <a:ext uri="{FF2B5EF4-FFF2-40B4-BE49-F238E27FC236}">
                <a16:creationId xmlns:a16="http://schemas.microsoft.com/office/drawing/2014/main" id="{8D4DFC2D-8970-B93D-F5D5-4ED65C165856}"/>
              </a:ext>
            </a:extLst>
          </p:cNvPr>
          <p:cNvSpPr txBox="1">
            <a:spLocks noGrp="1"/>
          </p:cNvSpPr>
          <p:nvPr>
            <p:ph idx="1"/>
          </p:nvPr>
        </p:nvSpPr>
        <p:spPr>
          <a:xfrm>
            <a:off x="838203" y="1825627"/>
            <a:ext cx="10515600" cy="4667243"/>
          </a:xfrm>
        </p:spPr>
        <p:txBody>
          <a:bodyPr>
            <a:normAutofit/>
          </a:bodyPr>
          <a:lstStyle/>
          <a:p>
            <a:pPr>
              <a:lnSpc>
                <a:spcPct val="100000"/>
              </a:lnSpc>
            </a:pPr>
            <a:r>
              <a:rPr lang="en-GB" b="0" i="0" u="none" strike="noStrike" dirty="0">
                <a:solidFill>
                  <a:srgbClr val="000000"/>
                </a:solidFill>
                <a:effectLst/>
                <a:latin typeface="Fira Sans" panose="020B0503050000020004" pitchFamily="34" charset="0"/>
              </a:rPr>
              <a:t>Reducing the dimensionality of text features helps improve:</a:t>
            </a:r>
          </a:p>
          <a:p>
            <a:pPr lvl="1">
              <a:lnSpc>
                <a:spcPct val="100000"/>
              </a:lnSpc>
            </a:pPr>
            <a:r>
              <a:rPr lang="en-GB" b="0" i="0" u="none" strike="noStrike" dirty="0">
                <a:solidFill>
                  <a:srgbClr val="000000"/>
                </a:solidFill>
                <a:effectLst/>
                <a:latin typeface="Fira Sans" panose="020B0503050000020004" pitchFamily="34" charset="0"/>
              </a:rPr>
              <a:t>Computational efficiency</a:t>
            </a:r>
          </a:p>
          <a:p>
            <a:pPr lvl="1">
              <a:lnSpc>
                <a:spcPct val="100000"/>
              </a:lnSpc>
            </a:pPr>
            <a:r>
              <a:rPr lang="en-GB" b="0" i="0" u="none" strike="noStrike" dirty="0">
                <a:solidFill>
                  <a:srgbClr val="000000"/>
                </a:solidFill>
                <a:effectLst/>
                <a:latin typeface="Fira Sans" panose="020B0503050000020004" pitchFamily="34" charset="0"/>
              </a:rPr>
              <a:t>Making models faster</a:t>
            </a:r>
          </a:p>
          <a:p>
            <a:pPr lvl="1">
              <a:lnSpc>
                <a:spcPct val="100000"/>
              </a:lnSpc>
            </a:pPr>
            <a:r>
              <a:rPr lang="en-GB" dirty="0">
                <a:latin typeface="Fira Sans" panose="020B0503050000020004" pitchFamily="34" charset="0"/>
              </a:rPr>
              <a:t>Improve performance</a:t>
            </a:r>
            <a:endParaRPr lang="en-GB" b="0" i="0" u="none" strike="noStrike" dirty="0">
              <a:solidFill>
                <a:srgbClr val="000000"/>
              </a:solidFill>
              <a:effectLst/>
              <a:latin typeface="Fira Sans" panose="020B0503050000020004" pitchFamily="34" charset="0"/>
            </a:endParaRPr>
          </a:p>
          <a:p>
            <a:pPr lvl="1">
              <a:lnSpc>
                <a:spcPct val="100000"/>
              </a:lnSpc>
            </a:pPr>
            <a:r>
              <a:rPr lang="en-GB" b="0" i="0" u="none" strike="noStrike" dirty="0">
                <a:solidFill>
                  <a:srgbClr val="000000"/>
                </a:solidFill>
                <a:effectLst/>
                <a:latin typeface="Fira Sans" panose="020B0503050000020004" pitchFamily="34" charset="0"/>
              </a:rPr>
              <a:t>And more scalable.</a:t>
            </a:r>
            <a:endParaRPr lang="en-US" dirty="0">
              <a:solidFill>
                <a:srgbClr val="404040"/>
              </a:solidFill>
              <a:latin typeface="Fira Sans" panose="020B0503050000020004" pitchFamily="34" charset="0"/>
            </a:endParaRPr>
          </a:p>
        </p:txBody>
      </p:sp>
      <p:sp>
        <p:nvSpPr>
          <p:cNvPr id="4" name="Slide Number Placeholder 3">
            <a:extLst>
              <a:ext uri="{FF2B5EF4-FFF2-40B4-BE49-F238E27FC236}">
                <a16:creationId xmlns:a16="http://schemas.microsoft.com/office/drawing/2014/main" id="{08F7E094-926C-D89F-64F8-45AD736CC079}"/>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18971876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9A0E-8C39-4822-9891-AC1B2E10B52A}"/>
              </a:ext>
            </a:extLst>
          </p:cNvPr>
          <p:cNvSpPr txBox="1">
            <a:spLocks noGrp="1"/>
          </p:cNvSpPr>
          <p:nvPr>
            <p:ph type="title"/>
          </p:nvPr>
        </p:nvSpPr>
        <p:spPr>
          <a:xfrm>
            <a:off x="838203" y="1798551"/>
            <a:ext cx="10515600" cy="1325559"/>
          </a:xfrm>
        </p:spPr>
        <p:txBody>
          <a:bodyPr anchor="b">
            <a:noAutofit/>
          </a:bodyPr>
          <a:lstStyle/>
          <a:p>
            <a:pPr lvl="0">
              <a:lnSpc>
                <a:spcPct val="100000"/>
              </a:lnSpc>
            </a:pPr>
            <a:r>
              <a:rPr lang="en-GB" sz="4400" b="1" kern="0" dirty="0">
                <a:solidFill>
                  <a:srgbClr val="006388"/>
                </a:solidFill>
                <a:latin typeface="Fira Sans" pitchFamily="34"/>
                <a:ea typeface="Fira Code" pitchFamily="49"/>
              </a:rPr>
              <a:t>Practical 3</a:t>
            </a:r>
            <a:endParaRPr lang="en-GB"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444D2-268D-4B0D-A054-F46B0FD616D6}"/>
              </a:ext>
            </a:extLst>
          </p:cNvPr>
          <p:cNvSpPr txBox="1">
            <a:spLocks noGrp="1"/>
          </p:cNvSpPr>
          <p:nvPr>
            <p:ph type="title"/>
          </p:nvPr>
        </p:nvSpPr>
        <p:spPr>
          <a:xfrm>
            <a:off x="838203" y="2766215"/>
            <a:ext cx="10515600" cy="1325559"/>
          </a:xfrm>
        </p:spPr>
        <p:txBody>
          <a:bodyPr anchorCtr="1"/>
          <a:lstStyle/>
          <a:p>
            <a:pPr lvl="0" algn="ctr">
              <a:lnSpc>
                <a:spcPct val="100000"/>
              </a:lnSpc>
            </a:pPr>
            <a:r>
              <a:rPr lang="en-GB" sz="5400" b="1" kern="0">
                <a:solidFill>
                  <a:srgbClr val="FFFFFF"/>
                </a:solidFill>
                <a:latin typeface="Fira Sans" pitchFamily="34"/>
                <a:ea typeface="Fira Code" pitchFamily="49"/>
              </a:rPr>
              <a:t>Questions?</a:t>
            </a:r>
            <a:endParaRPr lang="en-GB" sz="1800" kern="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9351F-0EAE-ED7E-9A54-19A652D4ED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22055-CDB3-D409-5EF0-603A1DE6F85F}"/>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Feature selection vs accuracy</a:t>
            </a:r>
            <a:endParaRPr lang="en-GB" sz="1800" kern="0" dirty="0"/>
          </a:p>
        </p:txBody>
      </p:sp>
      <p:sp>
        <p:nvSpPr>
          <p:cNvPr id="3" name="Content Placeholder 2">
            <a:extLst>
              <a:ext uri="{FF2B5EF4-FFF2-40B4-BE49-F238E27FC236}">
                <a16:creationId xmlns:a16="http://schemas.microsoft.com/office/drawing/2014/main" id="{BA4D6112-38C3-1B00-DDE7-7067F8F02F03}"/>
              </a:ext>
            </a:extLst>
          </p:cNvPr>
          <p:cNvSpPr txBox="1">
            <a:spLocks noGrp="1"/>
          </p:cNvSpPr>
          <p:nvPr>
            <p:ph idx="1"/>
          </p:nvPr>
        </p:nvSpPr>
        <p:spPr>
          <a:xfrm>
            <a:off x="838203" y="1825627"/>
            <a:ext cx="4401062" cy="4667243"/>
          </a:xfrm>
        </p:spPr>
        <p:txBody>
          <a:bodyPr/>
          <a:lstStyle/>
          <a:p>
            <a:r>
              <a:rPr lang="en-GB" sz="2000" b="0" i="0" u="none" strike="noStrike" dirty="0">
                <a:solidFill>
                  <a:srgbClr val="797979"/>
                </a:solidFill>
                <a:effectLst/>
                <a:latin typeface="Fira Sans" panose="020B0503050000020004" pitchFamily="34" charset="0"/>
              </a:rPr>
              <a:t>Relevance popularity: A term event model based feature selection scheme for text classification: </a:t>
            </a:r>
          </a:p>
          <a:p>
            <a:pPr marL="0" indent="0">
              <a:buNone/>
            </a:pPr>
            <a:r>
              <a:rPr lang="en-GB" sz="1600" b="0" i="0" u="none" strike="noStrike" dirty="0">
                <a:solidFill>
                  <a:srgbClr val="2A7CDF"/>
                </a:solidFill>
                <a:effectLst/>
                <a:latin typeface="Fira Sans" panose="020B0503050000020004" pitchFamily="34" charset="0"/>
                <a:hlinkClick r:id="rId3"/>
              </a:rPr>
              <a:t>https://doi.org/10.1371/journal.pone.0174341</a:t>
            </a:r>
            <a:endParaRPr lang="en-GB" sz="1600" dirty="0">
              <a:solidFill>
                <a:schemeClr val="accent6"/>
              </a:solidFill>
              <a:latin typeface="Fira Sans" panose="020B0503050000020004" pitchFamily="34" charset="0"/>
            </a:endParaRPr>
          </a:p>
        </p:txBody>
      </p:sp>
      <p:sp>
        <p:nvSpPr>
          <p:cNvPr id="4" name="Slide Number Placeholder 3">
            <a:extLst>
              <a:ext uri="{FF2B5EF4-FFF2-40B4-BE49-F238E27FC236}">
                <a16:creationId xmlns:a16="http://schemas.microsoft.com/office/drawing/2014/main" id="{C6CD602C-67BE-B412-71E2-F9A20CFBCFF7}"/>
              </a:ext>
            </a:extLst>
          </p:cNvPr>
          <p:cNvSpPr>
            <a:spLocks noGrp="1"/>
          </p:cNvSpPr>
          <p:nvPr>
            <p:ph type="sldNum" sz="quarter" idx="8"/>
          </p:nvPr>
        </p:nvSpPr>
        <p:spPr/>
        <p:txBody>
          <a:bodyPr/>
          <a:lstStyle/>
          <a:p>
            <a:pPr lvl="0"/>
            <a:fld id="{4F52093B-0720-486A-B874-975A27BF69CF}" type="slidenum">
              <a:rPr lang="en-NL" smtClean="0"/>
              <a:t>6</a:t>
            </a:fld>
            <a:endParaRPr lang="en-NL"/>
          </a:p>
        </p:txBody>
      </p:sp>
      <p:pic>
        <p:nvPicPr>
          <p:cNvPr id="5" name="Picture 4">
            <a:extLst>
              <a:ext uri="{FF2B5EF4-FFF2-40B4-BE49-F238E27FC236}">
                <a16:creationId xmlns:a16="http://schemas.microsoft.com/office/drawing/2014/main" id="{F1E6CCA0-10E2-AE69-5C84-475F29537F77}"/>
              </a:ext>
            </a:extLst>
          </p:cNvPr>
          <p:cNvPicPr>
            <a:picLocks noChangeAspect="1"/>
          </p:cNvPicPr>
          <p:nvPr/>
        </p:nvPicPr>
        <p:blipFill>
          <a:blip r:embed="rId4"/>
          <a:stretch>
            <a:fillRect/>
          </a:stretch>
        </p:blipFill>
        <p:spPr>
          <a:xfrm>
            <a:off x="5087208" y="1485137"/>
            <a:ext cx="6007103" cy="4871214"/>
          </a:xfrm>
          <a:prstGeom prst="rect">
            <a:avLst/>
          </a:prstGeom>
        </p:spPr>
      </p:pic>
    </p:spTree>
    <p:extLst>
      <p:ext uri="{BB962C8B-B14F-4D97-AF65-F5344CB8AC3E}">
        <p14:creationId xmlns:p14="http://schemas.microsoft.com/office/powerpoint/2010/main" val="3057822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4FC12-926F-6A3C-89CB-80CBE5DD9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12DA55-8AEE-DD81-52D7-2670EF5D6581}"/>
              </a:ext>
            </a:extLst>
          </p:cNvPr>
          <p:cNvSpPr txBox="1">
            <a:spLocks noGrp="1"/>
          </p:cNvSpPr>
          <p:nvPr>
            <p:ph type="title"/>
          </p:nvPr>
        </p:nvSpPr>
        <p:spPr/>
        <p:txBody>
          <a:bodyPr>
            <a:normAutofit/>
          </a:bodyPr>
          <a:lstStyle/>
          <a:p>
            <a:pPr>
              <a:lnSpc>
                <a:spcPct val="100000"/>
              </a:lnSpc>
            </a:pPr>
            <a:r>
              <a:rPr lang="en-GB" sz="5400" b="1" kern="0" dirty="0">
                <a:solidFill>
                  <a:srgbClr val="006388"/>
                </a:solidFill>
                <a:latin typeface="Fira Sans" pitchFamily="34"/>
                <a:ea typeface="Fira Code" pitchFamily="49"/>
              </a:rPr>
              <a:t>Why accuracy is reduced?</a:t>
            </a:r>
            <a:endParaRPr lang="en-GB" sz="1800" kern="0" dirty="0"/>
          </a:p>
        </p:txBody>
      </p:sp>
      <p:sp>
        <p:nvSpPr>
          <p:cNvPr id="3" name="Content Placeholder 2">
            <a:extLst>
              <a:ext uri="{FF2B5EF4-FFF2-40B4-BE49-F238E27FC236}">
                <a16:creationId xmlns:a16="http://schemas.microsoft.com/office/drawing/2014/main" id="{9AE37771-ABF7-36E4-C019-5BD7D1DE7DF5}"/>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Suppose </a:t>
            </a:r>
            <a:r>
              <a:rPr lang="en-GB" sz="2400" b="0" i="1" u="none" strike="noStrike" dirty="0">
                <a:solidFill>
                  <a:schemeClr val="tx1"/>
                </a:solidFill>
                <a:effectLst/>
                <a:latin typeface="Fira Sans" panose="020B0503050000020004" pitchFamily="34" charset="0"/>
              </a:rPr>
              <a:t>the best feature </a:t>
            </a:r>
            <a:r>
              <a:rPr lang="en-GB" sz="2400" b="0" i="0" u="none" strike="noStrike" dirty="0">
                <a:solidFill>
                  <a:schemeClr val="tx1"/>
                </a:solidFill>
                <a:effectLst/>
                <a:latin typeface="Fira Sans" panose="020B0503050000020004" pitchFamily="34" charset="0"/>
              </a:rPr>
              <a:t>set has 20 features.</a:t>
            </a:r>
          </a:p>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If you </a:t>
            </a:r>
            <a:r>
              <a:rPr lang="en-GB" sz="2400" b="0" i="1" u="none" strike="noStrike" dirty="0">
                <a:solidFill>
                  <a:schemeClr val="tx1"/>
                </a:solidFill>
                <a:effectLst/>
                <a:latin typeface="Fira Sans" panose="020B0503050000020004" pitchFamily="34" charset="0"/>
              </a:rPr>
              <a:t>add</a:t>
            </a:r>
            <a:r>
              <a:rPr lang="en-GB" sz="2400" b="0" i="0" u="none" strike="noStrike" dirty="0">
                <a:solidFill>
                  <a:schemeClr val="tx1"/>
                </a:solidFill>
                <a:effectLst/>
                <a:latin typeface="Fira Sans" panose="020B0503050000020004" pitchFamily="34" charset="0"/>
              </a:rPr>
              <a:t> another 5 features, typically the accuracy of machine learning may reduce.</a:t>
            </a:r>
          </a:p>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But you still have the original 20 features!</a:t>
            </a:r>
          </a:p>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Why does this happen?</a:t>
            </a:r>
          </a:p>
        </p:txBody>
      </p:sp>
      <p:sp>
        <p:nvSpPr>
          <p:cNvPr id="4" name="Slide Number Placeholder 3">
            <a:extLst>
              <a:ext uri="{FF2B5EF4-FFF2-40B4-BE49-F238E27FC236}">
                <a16:creationId xmlns:a16="http://schemas.microsoft.com/office/drawing/2014/main" id="{22890607-52EE-2642-7FB3-D3FDACBCFD21}"/>
              </a:ext>
            </a:extLst>
          </p:cNvPr>
          <p:cNvSpPr>
            <a:spLocks noGrp="1"/>
          </p:cNvSpPr>
          <p:nvPr>
            <p:ph type="sldNum" sz="quarter" idx="8"/>
          </p:nvPr>
        </p:nvSpPr>
        <p:spPr/>
        <p:txBody>
          <a:bodyPr/>
          <a:lstStyle/>
          <a:p>
            <a:pPr lvl="0"/>
            <a:fld id="{4F52093B-0720-486A-B874-975A27BF69CF}" type="slidenum">
              <a:rPr lang="en-NL" smtClean="0"/>
              <a:t>7</a:t>
            </a:fld>
            <a:endParaRPr lang="en-NL"/>
          </a:p>
        </p:txBody>
      </p:sp>
    </p:spTree>
    <p:extLst>
      <p:ext uri="{BB962C8B-B14F-4D97-AF65-F5344CB8AC3E}">
        <p14:creationId xmlns:p14="http://schemas.microsoft.com/office/powerpoint/2010/main" val="2650237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E84AE-5705-A86B-14FB-8DAFA07F91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0030A5-8CB1-6962-4A2C-C5F454A56A47}"/>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Noise</a:t>
            </a:r>
            <a:endParaRPr lang="en-GB" sz="1800" kern="0" dirty="0"/>
          </a:p>
        </p:txBody>
      </p:sp>
      <p:sp>
        <p:nvSpPr>
          <p:cNvPr id="3" name="Content Placeholder 2">
            <a:extLst>
              <a:ext uri="{FF2B5EF4-FFF2-40B4-BE49-F238E27FC236}">
                <a16:creationId xmlns:a16="http://schemas.microsoft.com/office/drawing/2014/main" id="{4F0958B2-CD09-4B0A-75CC-B6080372C8BB}"/>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The additional features typically add </a:t>
            </a:r>
            <a:r>
              <a:rPr lang="en-GB" sz="2400" b="0" i="1" u="none" strike="noStrike" dirty="0">
                <a:solidFill>
                  <a:schemeClr val="tx1"/>
                </a:solidFill>
                <a:effectLst/>
                <a:latin typeface="Fira Sans" panose="020B0503050000020004" pitchFamily="34" charset="0"/>
              </a:rPr>
              <a:t>noise</a:t>
            </a:r>
            <a:r>
              <a:rPr lang="en-GB" sz="2400" b="0" i="0" u="none" strike="noStrike" dirty="0">
                <a:solidFill>
                  <a:schemeClr val="tx1"/>
                </a:solidFill>
                <a:effectLst/>
                <a:latin typeface="Fira Sans" panose="020B0503050000020004" pitchFamily="34" charset="0"/>
              </a:rPr>
              <a:t>. Machine learning will pick up on spurious correlations, that might be true in the training set, but not in the test set.</a:t>
            </a:r>
          </a:p>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For some ML methods, more features means more </a:t>
            </a:r>
            <a:r>
              <a:rPr lang="en-GB" sz="2400" b="0" i="1" u="none" strike="noStrike" dirty="0">
                <a:solidFill>
                  <a:schemeClr val="tx1"/>
                </a:solidFill>
                <a:effectLst/>
                <a:latin typeface="Fira Sans" panose="020B0503050000020004" pitchFamily="34" charset="0"/>
              </a:rPr>
              <a:t>parameters</a:t>
            </a:r>
            <a:r>
              <a:rPr lang="en-GB" sz="2400" b="0" i="0" u="none" strike="noStrike" dirty="0">
                <a:solidFill>
                  <a:schemeClr val="tx1"/>
                </a:solidFill>
                <a:effectLst/>
                <a:latin typeface="Fira Sans" panose="020B0503050000020004" pitchFamily="34" charset="0"/>
              </a:rPr>
              <a:t> to learn (more NN weights, more decision tree nodes, etc…)</a:t>
            </a:r>
          </a:p>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The increased space of possibilities is more difficult to search.</a:t>
            </a:r>
          </a:p>
        </p:txBody>
      </p:sp>
      <p:sp>
        <p:nvSpPr>
          <p:cNvPr id="4" name="Slide Number Placeholder 3">
            <a:extLst>
              <a:ext uri="{FF2B5EF4-FFF2-40B4-BE49-F238E27FC236}">
                <a16:creationId xmlns:a16="http://schemas.microsoft.com/office/drawing/2014/main" id="{525E69D3-B973-6C31-334F-9D034145FD0C}"/>
              </a:ext>
            </a:extLst>
          </p:cNvPr>
          <p:cNvSpPr>
            <a:spLocks noGrp="1"/>
          </p:cNvSpPr>
          <p:nvPr>
            <p:ph type="sldNum" sz="quarter" idx="8"/>
          </p:nvPr>
        </p:nvSpPr>
        <p:spPr/>
        <p:txBody>
          <a:bodyPr/>
          <a:lstStyle/>
          <a:p>
            <a:pPr lvl="0"/>
            <a:fld id="{4F52093B-0720-486A-B874-975A27BF69CF}" type="slidenum">
              <a:rPr lang="en-NL" smtClean="0"/>
              <a:t>8</a:t>
            </a:fld>
            <a:endParaRPr lang="en-NL"/>
          </a:p>
        </p:txBody>
      </p:sp>
    </p:spTree>
    <p:extLst>
      <p:ext uri="{BB962C8B-B14F-4D97-AF65-F5344CB8AC3E}">
        <p14:creationId xmlns:p14="http://schemas.microsoft.com/office/powerpoint/2010/main" val="2077196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309D6-351D-A421-1D39-0F348A975C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844F6A-AFFE-6E9C-E15D-2C846FE1743E}"/>
              </a:ext>
            </a:extLst>
          </p:cNvPr>
          <p:cNvSpPr txBox="1">
            <a:spLocks noGrp="1"/>
          </p:cNvSpPr>
          <p:nvPr>
            <p:ph type="title"/>
          </p:nvPr>
        </p:nvSpPr>
        <p:spPr/>
        <p:txBody>
          <a:bodyPr>
            <a:normAutofit fontScale="90000"/>
          </a:bodyPr>
          <a:lstStyle/>
          <a:p>
            <a:pPr lvl="0">
              <a:lnSpc>
                <a:spcPct val="100000"/>
              </a:lnSpc>
            </a:pPr>
            <a:r>
              <a:rPr lang="en-GB" sz="5400" b="1" kern="0" dirty="0">
                <a:solidFill>
                  <a:srgbClr val="006388"/>
                </a:solidFill>
                <a:latin typeface="Fira Sans" pitchFamily="34"/>
                <a:ea typeface="Fira Code" pitchFamily="49"/>
              </a:rPr>
              <a:t>Why do we need feature selection?</a:t>
            </a:r>
            <a:endParaRPr lang="en-GB" sz="1800" kern="0" dirty="0"/>
          </a:p>
        </p:txBody>
      </p:sp>
      <p:sp>
        <p:nvSpPr>
          <p:cNvPr id="3" name="Content Placeholder 2">
            <a:extLst>
              <a:ext uri="{FF2B5EF4-FFF2-40B4-BE49-F238E27FC236}">
                <a16:creationId xmlns:a16="http://schemas.microsoft.com/office/drawing/2014/main" id="{09214272-F550-A182-ADEB-6E6F65EDAA51}"/>
              </a:ext>
            </a:extLst>
          </p:cNvPr>
          <p:cNvSpPr txBox="1">
            <a:spLocks noGrp="1"/>
          </p:cNvSpPr>
          <p:nvPr>
            <p:ph idx="1"/>
          </p:nvPr>
        </p:nvSpPr>
        <p:spPr>
          <a:xfrm>
            <a:off x="838203" y="1825627"/>
            <a:ext cx="10515600" cy="4667243"/>
          </a:xfrm>
        </p:spPr>
        <p:txBody>
          <a:bodyPr>
            <a:normAutofit/>
          </a:bodyPr>
          <a:lstStyle/>
          <a:p>
            <a:pPr marL="514350" lvl="0" indent="-514350">
              <a:buFont typeface="+mj-lt"/>
              <a:buAutoNum type="arabicPeriod"/>
            </a:pPr>
            <a:r>
              <a:rPr lang="en-GB" sz="3200" dirty="0">
                <a:solidFill>
                  <a:srgbClr val="404040"/>
                </a:solidFill>
                <a:latin typeface="Fira Sans" pitchFamily="34"/>
              </a:rPr>
              <a:t>To improve performance (predictive power).</a:t>
            </a:r>
          </a:p>
          <a:p>
            <a:pPr marL="514350" lvl="0" indent="-514350">
              <a:buFont typeface="+mj-lt"/>
              <a:buAutoNum type="arabicPeriod"/>
            </a:pPr>
            <a:r>
              <a:rPr lang="en-GB" sz="3200" dirty="0">
                <a:solidFill>
                  <a:srgbClr val="404040"/>
                </a:solidFill>
                <a:latin typeface="Fira Sans" pitchFamily="34"/>
              </a:rPr>
              <a:t>Simplicity of the model (improves efficiency)</a:t>
            </a:r>
          </a:p>
          <a:p>
            <a:pPr marL="514350" lvl="0" indent="-514350">
              <a:buFont typeface="+mj-lt"/>
              <a:buAutoNum type="arabicPeriod"/>
            </a:pPr>
            <a:r>
              <a:rPr lang="en-GB" sz="3200" dirty="0">
                <a:solidFill>
                  <a:srgbClr val="404040"/>
                </a:solidFill>
                <a:latin typeface="Fira Sans" pitchFamily="34"/>
              </a:rPr>
              <a:t>To visualize the data for model selection.</a:t>
            </a:r>
          </a:p>
          <a:p>
            <a:pPr marL="514350" lvl="0" indent="-514350">
              <a:buFont typeface="+mj-lt"/>
              <a:buAutoNum type="arabicPeriod"/>
            </a:pPr>
            <a:r>
              <a:rPr lang="en-GB" sz="3200" dirty="0">
                <a:solidFill>
                  <a:srgbClr val="404040"/>
                </a:solidFill>
                <a:latin typeface="Fira Sans" pitchFamily="34"/>
              </a:rPr>
              <a:t>To reduce dimensionality and remove noise.</a:t>
            </a:r>
          </a:p>
        </p:txBody>
      </p:sp>
      <p:sp>
        <p:nvSpPr>
          <p:cNvPr id="4" name="Slide Number Placeholder 3">
            <a:extLst>
              <a:ext uri="{FF2B5EF4-FFF2-40B4-BE49-F238E27FC236}">
                <a16:creationId xmlns:a16="http://schemas.microsoft.com/office/drawing/2014/main" id="{8A3E4733-9D1E-249F-5E47-96EB13493560}"/>
              </a:ext>
            </a:extLst>
          </p:cNvPr>
          <p:cNvSpPr>
            <a:spLocks noGrp="1"/>
          </p:cNvSpPr>
          <p:nvPr>
            <p:ph type="sldNum" sz="quarter" idx="8"/>
          </p:nvPr>
        </p:nvSpPr>
        <p:spPr/>
        <p:txBody>
          <a:bodyPr/>
          <a:lstStyle/>
          <a:p>
            <a:pPr lvl="0"/>
            <a:fld id="{4F52093B-0720-486A-B874-975A27BF69CF}" type="slidenum">
              <a:rPr lang="en-NL" smtClean="0"/>
              <a:t>9</a:t>
            </a:fld>
            <a:endParaRPr lang="en-NL"/>
          </a:p>
        </p:txBody>
      </p:sp>
    </p:spTree>
    <p:extLst>
      <p:ext uri="{BB962C8B-B14F-4D97-AF65-F5344CB8AC3E}">
        <p14:creationId xmlns:p14="http://schemas.microsoft.com/office/powerpoint/2010/main" val="1387798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22019</TotalTime>
  <Words>3337</Words>
  <Application>Microsoft Macintosh PowerPoint</Application>
  <PresentationFormat>Widescreen</PresentationFormat>
  <Paragraphs>421</Paragraphs>
  <Slides>55</Slides>
  <Notes>23</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55</vt:i4>
      </vt:variant>
    </vt:vector>
  </HeadingPairs>
  <TitlesOfParts>
    <vt:vector size="67" baseType="lpstr">
      <vt:lpstr>Calibri</vt:lpstr>
      <vt:lpstr>Cambria Math</vt:lpstr>
      <vt:lpstr>plusjakartasans</vt:lpstr>
      <vt:lpstr>Calibri Light</vt:lpstr>
      <vt:lpstr>Arial</vt:lpstr>
      <vt:lpstr>-webkit-standard</vt:lpstr>
      <vt:lpstr>Helvetica</vt:lpstr>
      <vt:lpstr>Google Sans</vt:lpstr>
      <vt:lpstr>Fira Sans</vt:lpstr>
      <vt:lpstr>Office Theme</vt:lpstr>
      <vt:lpstr>1_Office Theme</vt:lpstr>
      <vt:lpstr>2_Office Theme</vt:lpstr>
      <vt:lpstr>PowerPoint Presentation</vt:lpstr>
      <vt:lpstr>This lecture</vt:lpstr>
      <vt:lpstr>Text mining process</vt:lpstr>
      <vt:lpstr>Feature Selection</vt:lpstr>
      <vt:lpstr>What is feature selection?</vt:lpstr>
      <vt:lpstr>Feature selection vs accuracy</vt:lpstr>
      <vt:lpstr>Why accuracy is reduced?</vt:lpstr>
      <vt:lpstr>Noise</vt:lpstr>
      <vt:lpstr>Why do we need feature selection?</vt:lpstr>
      <vt:lpstr>Feature selection in text</vt:lpstr>
      <vt:lpstr>Feature selection in text</vt:lpstr>
      <vt:lpstr>Feature Selection Methods</vt:lpstr>
      <vt:lpstr>Feature selection methods</vt:lpstr>
      <vt:lpstr>Filter Methods</vt:lpstr>
      <vt:lpstr>Filter method</vt:lpstr>
      <vt:lpstr>Filter methods</vt:lpstr>
      <vt:lpstr>Document frequency</vt:lpstr>
      <vt:lpstr>Gini index</vt:lpstr>
      <vt:lpstr>Gini index</vt:lpstr>
      <vt:lpstr>Example</vt:lpstr>
      <vt:lpstr>Example</vt:lpstr>
      <vt:lpstr>Example</vt:lpstr>
      <vt:lpstr>Example</vt:lpstr>
      <vt:lpstr>Example</vt:lpstr>
      <vt:lpstr>Information gain</vt:lpstr>
      <vt:lpstr>Chi-square</vt:lpstr>
      <vt:lpstr>PMI</vt:lpstr>
      <vt:lpstr>PMI example</vt:lpstr>
      <vt:lpstr>PMI</vt:lpstr>
      <vt:lpstr>PMI</vt:lpstr>
      <vt:lpstr>Break</vt:lpstr>
      <vt:lpstr>Wrapper Methods</vt:lpstr>
      <vt:lpstr>Wrapper method</vt:lpstr>
      <vt:lpstr>Wrapper method</vt:lpstr>
      <vt:lpstr>Wrapper method</vt:lpstr>
      <vt:lpstr>Wrapper method</vt:lpstr>
      <vt:lpstr>Wrapper method</vt:lpstr>
      <vt:lpstr>Wrapper method</vt:lpstr>
      <vt:lpstr>Wrapper method</vt:lpstr>
      <vt:lpstr>Search strategies</vt:lpstr>
      <vt:lpstr>Embedded Methods</vt:lpstr>
      <vt:lpstr>Embedded Methods</vt:lpstr>
      <vt:lpstr>Formalism</vt:lpstr>
      <vt:lpstr>Lasso &amp; Ridge regression</vt:lpstr>
      <vt:lpstr>Comparing methods</vt:lpstr>
      <vt:lpstr>Feature Reduction</vt:lpstr>
      <vt:lpstr>Feature selection vs feature reduction</vt:lpstr>
      <vt:lpstr>PCA: Principal Component Analysis</vt:lpstr>
      <vt:lpstr>PCA: Principal Component Analysis</vt:lpstr>
      <vt:lpstr>PCA overview</vt:lpstr>
      <vt:lpstr>PCA Advantages &amp; Disadvantages</vt:lpstr>
      <vt:lpstr>Summary</vt:lpstr>
      <vt:lpstr>Summary</vt:lpstr>
      <vt:lpstr>Practical 3</vt:lpstr>
      <vt:lpstr>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Ayoub Bagheri</dc:creator>
  <cp:keywords/>
  <dc:description/>
  <cp:lastModifiedBy>Bagheri, A. (Ayoub)</cp:lastModifiedBy>
  <cp:revision>137</cp:revision>
  <dcterms:created xsi:type="dcterms:W3CDTF">2020-09-17T14:27:00Z</dcterms:created>
  <dcterms:modified xsi:type="dcterms:W3CDTF">2025-07-09T12:01:36Z</dcterms:modified>
  <cp:category/>
</cp:coreProperties>
</file>